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261" r:id="rId4"/>
    <p:sldId id="262" r:id="rId5"/>
    <p:sldId id="263" r:id="rId6"/>
    <p:sldId id="264" r:id="rId7"/>
    <p:sldId id="265" r:id="rId8"/>
    <p:sldId id="287" r:id="rId9"/>
    <p:sldId id="268" r:id="rId10"/>
  </p:sldIdLst>
  <p:sldSz cx="18288000" cy="10287000"/>
  <p:notesSz cx="6742113" cy="9872663"/>
  <p:embeddedFontLst>
    <p:embeddedFont>
      <p:font typeface="Bobby Jones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nter" panose="020B0604020202020204" charset="0"/>
      <p:regular r:id="rId17"/>
    </p:embeddedFont>
    <p:embeddedFont>
      <p:font typeface="Inter Bold" panose="020B0604020202020204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Bold" panose="020B0806030504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03254B4-A7DA-4BBA-9D12-2ABADDBF8584}">
          <p14:sldIdLst>
            <p14:sldId id="256"/>
            <p14:sldId id="286"/>
          </p14:sldIdLst>
        </p14:section>
        <p14:section name="Sezione senza titolo" id="{971482FB-4117-4DEE-B06C-54A2B65FF2AD}">
          <p14:sldIdLst>
            <p14:sldId id="261"/>
            <p14:sldId id="262"/>
            <p14:sldId id="263"/>
            <p14:sldId id="264"/>
            <p14:sldId id="265"/>
            <p14:sldId id="28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A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8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CC878-3879-47FA-B4CC-6C15D12C8C15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50D36-E505-4680-B8B9-956017911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23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hyperlink" Target="https://pnrr.regione.vda.it/hom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svg"/><Relationship Id="rId3" Type="http://schemas.openxmlformats.org/officeDocument/2006/relationships/image" Target="../media/image7.svg"/><Relationship Id="rId7" Type="http://schemas.openxmlformats.org/officeDocument/2006/relationships/image" Target="../media/image22.sv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6.jpeg"/><Relationship Id="rId5" Type="http://schemas.openxmlformats.org/officeDocument/2006/relationships/image" Target="../media/image20.svg"/><Relationship Id="rId10" Type="http://schemas.openxmlformats.org/officeDocument/2006/relationships/hyperlink" Target="https://pnrr.regione.vda.it/home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svg"/><Relationship Id="rId7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625709" y="-339138"/>
            <a:ext cx="15176340" cy="12515946"/>
          </a:xfrm>
          <a:custGeom>
            <a:avLst/>
            <a:gdLst/>
            <a:ahLst/>
            <a:cxnLst/>
            <a:rect l="l" t="t" r="r" b="b"/>
            <a:pathLst>
              <a:path w="15176340" h="12515946">
                <a:moveTo>
                  <a:pt x="0" y="0"/>
                </a:moveTo>
                <a:lnTo>
                  <a:pt x="15176340" y="0"/>
                </a:lnTo>
                <a:lnTo>
                  <a:pt x="15176340" y="12515946"/>
                </a:lnTo>
                <a:lnTo>
                  <a:pt x="0" y="12515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207063" cy="10287000"/>
            <a:chOff x="0" y="0"/>
            <a:chExt cx="54535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535" cy="2709333"/>
            </a:xfrm>
            <a:custGeom>
              <a:avLst/>
              <a:gdLst/>
              <a:ahLst/>
              <a:cxnLst/>
              <a:rect l="l" t="t" r="r" b="b"/>
              <a:pathLst>
                <a:path w="54535" h="2709333">
                  <a:moveTo>
                    <a:pt x="0" y="0"/>
                  </a:moveTo>
                  <a:lnTo>
                    <a:pt x="54535" y="0"/>
                  </a:lnTo>
                  <a:lnTo>
                    <a:pt x="5453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6AD5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453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99104" y="8817140"/>
            <a:ext cx="3373602" cy="849382"/>
          </a:xfrm>
          <a:custGeom>
            <a:avLst/>
            <a:gdLst/>
            <a:ahLst/>
            <a:cxnLst/>
            <a:rect l="l" t="t" r="r" b="b"/>
            <a:pathLst>
              <a:path w="3373602" h="849382">
                <a:moveTo>
                  <a:pt x="0" y="0"/>
                </a:moveTo>
                <a:lnTo>
                  <a:pt x="3373601" y="0"/>
                </a:lnTo>
                <a:lnTo>
                  <a:pt x="3373601" y="849382"/>
                </a:lnTo>
                <a:lnTo>
                  <a:pt x="0" y="849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49898" y="8817140"/>
            <a:ext cx="759973" cy="849382"/>
          </a:xfrm>
          <a:custGeom>
            <a:avLst/>
            <a:gdLst/>
            <a:ahLst/>
            <a:cxnLst/>
            <a:rect l="l" t="t" r="r" b="b"/>
            <a:pathLst>
              <a:path w="759973" h="849382">
                <a:moveTo>
                  <a:pt x="0" y="0"/>
                </a:moveTo>
                <a:lnTo>
                  <a:pt x="759973" y="0"/>
                </a:lnTo>
                <a:lnTo>
                  <a:pt x="759973" y="849382"/>
                </a:lnTo>
                <a:lnTo>
                  <a:pt x="0" y="8493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487063" y="8817140"/>
            <a:ext cx="3207428" cy="849382"/>
          </a:xfrm>
          <a:custGeom>
            <a:avLst/>
            <a:gdLst/>
            <a:ahLst/>
            <a:cxnLst/>
            <a:rect l="l" t="t" r="r" b="b"/>
            <a:pathLst>
              <a:path w="3207428" h="849382">
                <a:moveTo>
                  <a:pt x="0" y="0"/>
                </a:moveTo>
                <a:lnTo>
                  <a:pt x="3207429" y="0"/>
                </a:lnTo>
                <a:lnTo>
                  <a:pt x="3207429" y="849382"/>
                </a:lnTo>
                <a:lnTo>
                  <a:pt x="0" y="8493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46722" y="1562100"/>
            <a:ext cx="14014776" cy="513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82"/>
              </a:lnSpc>
            </a:pPr>
            <a:r>
              <a:rPr lang="en-US" sz="10282" dirty="0">
                <a:solidFill>
                  <a:srgbClr val="FEFEFE"/>
                </a:solidFill>
                <a:latin typeface="Inter Bold"/>
              </a:rPr>
              <a:t>Valle d’Aosta e </a:t>
            </a:r>
            <a:r>
              <a:rPr lang="en-US" sz="10282" dirty="0" err="1">
                <a:solidFill>
                  <a:srgbClr val="FEFEFE"/>
                </a:solidFill>
                <a:latin typeface="Inter Bold"/>
              </a:rPr>
              <a:t>l’attuazione</a:t>
            </a:r>
            <a:r>
              <a:rPr lang="en-US" sz="10282" dirty="0">
                <a:solidFill>
                  <a:srgbClr val="FEFEFE"/>
                </a:solidFill>
                <a:latin typeface="Inter Bold"/>
              </a:rPr>
              <a:t> </a:t>
            </a:r>
            <a:r>
              <a:rPr lang="en-US" sz="10282" dirty="0" err="1">
                <a:solidFill>
                  <a:srgbClr val="FEFEFE"/>
                </a:solidFill>
                <a:latin typeface="Inter Bold"/>
              </a:rPr>
              <a:t>misure</a:t>
            </a:r>
            <a:r>
              <a:rPr lang="en-US" sz="10282" dirty="0">
                <a:solidFill>
                  <a:srgbClr val="FEFEFE"/>
                </a:solidFill>
                <a:latin typeface="Inter Bold"/>
              </a:rPr>
              <a:t> PNRR/PNC</a:t>
            </a:r>
          </a:p>
          <a:p>
            <a:pPr algn="l">
              <a:lnSpc>
                <a:spcPts val="10282"/>
              </a:lnSpc>
            </a:pPr>
            <a:r>
              <a:rPr lang="en-US" sz="6000" dirty="0">
                <a:solidFill>
                  <a:srgbClr val="FEFEFE"/>
                </a:solidFill>
                <a:latin typeface="Inter Bold"/>
              </a:rPr>
              <a:t>Nuovo </a:t>
            </a:r>
            <a:r>
              <a:rPr lang="en-US" sz="6000" dirty="0" err="1">
                <a:solidFill>
                  <a:srgbClr val="FEFEFE"/>
                </a:solidFill>
                <a:latin typeface="Inter Bold"/>
              </a:rPr>
              <a:t>canale</a:t>
            </a:r>
            <a:r>
              <a:rPr lang="en-US" sz="6000" dirty="0">
                <a:solidFill>
                  <a:srgbClr val="FEFEFE"/>
                </a:solidFill>
                <a:latin typeface="Inter Bold"/>
              </a:rPr>
              <a:t> </a:t>
            </a:r>
            <a:r>
              <a:rPr lang="en-US" sz="6000" dirty="0" err="1">
                <a:solidFill>
                  <a:srgbClr val="FEFEFE"/>
                </a:solidFill>
                <a:latin typeface="Inter Bold"/>
              </a:rPr>
              <a:t>tematico</a:t>
            </a:r>
            <a:endParaRPr lang="en-US" sz="6000" dirty="0">
              <a:solidFill>
                <a:srgbClr val="FEFEFE"/>
              </a:solidFill>
              <a:latin typeface="Inter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23531" y="7200900"/>
            <a:ext cx="15264750" cy="127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31"/>
              </a:lnSpc>
            </a:pPr>
            <a:r>
              <a:rPr lang="en-US" sz="5099" dirty="0">
                <a:solidFill>
                  <a:srgbClr val="C6AD5F"/>
                </a:solidFill>
                <a:latin typeface="Inter Bold"/>
              </a:rPr>
              <a:t>2 </a:t>
            </a:r>
            <a:r>
              <a:rPr lang="en-US" sz="5099" dirty="0" err="1">
                <a:solidFill>
                  <a:srgbClr val="C6AD5F"/>
                </a:solidFill>
                <a:latin typeface="Inter Bold"/>
              </a:rPr>
              <a:t>luglio</a:t>
            </a:r>
            <a:r>
              <a:rPr lang="en-US" sz="5099" dirty="0">
                <a:solidFill>
                  <a:srgbClr val="C6AD5F"/>
                </a:solidFill>
                <a:latin typeface="Inter Bold"/>
              </a:rPr>
              <a:t> 2024 </a:t>
            </a:r>
          </a:p>
          <a:p>
            <a:pPr algn="l">
              <a:lnSpc>
                <a:spcPts val="3300"/>
              </a:lnSpc>
            </a:pPr>
            <a:r>
              <a:rPr lang="en-US" sz="2500" dirty="0">
                <a:solidFill>
                  <a:srgbClr val="C6AD5F"/>
                </a:solidFill>
                <a:latin typeface="Inter Bold"/>
              </a:rPr>
              <a:t>Sala Ida </a:t>
            </a:r>
            <a:r>
              <a:rPr lang="en-US" sz="2500" dirty="0" err="1">
                <a:solidFill>
                  <a:srgbClr val="C6AD5F"/>
                </a:solidFill>
                <a:latin typeface="Inter Bold"/>
              </a:rPr>
              <a:t>Viglino</a:t>
            </a:r>
            <a:r>
              <a:rPr lang="en-US" sz="2500" dirty="0">
                <a:solidFill>
                  <a:srgbClr val="C6AD5F"/>
                </a:solidFill>
                <a:latin typeface="Inter Bold"/>
              </a:rPr>
              <a:t> - Piazza </a:t>
            </a:r>
            <a:r>
              <a:rPr lang="en-US" sz="2500" dirty="0" err="1">
                <a:solidFill>
                  <a:srgbClr val="C6AD5F"/>
                </a:solidFill>
                <a:latin typeface="Inter Bold"/>
              </a:rPr>
              <a:t>Deffeyes</a:t>
            </a:r>
            <a:r>
              <a:rPr lang="en-US" sz="2500" dirty="0">
                <a:solidFill>
                  <a:srgbClr val="C6AD5F"/>
                </a:solidFill>
                <a:latin typeface="Inter Bold"/>
              </a:rPr>
              <a:t> 1 - </a:t>
            </a:r>
            <a:r>
              <a:rPr lang="en-US" sz="2500" dirty="0" err="1">
                <a:solidFill>
                  <a:srgbClr val="C6AD5F"/>
                </a:solidFill>
                <a:latin typeface="Inter Bold"/>
              </a:rPr>
              <a:t>Aosta</a:t>
            </a:r>
            <a:r>
              <a:rPr lang="en-US" sz="2500" dirty="0">
                <a:solidFill>
                  <a:srgbClr val="C6AD5F"/>
                </a:solidFill>
                <a:latin typeface="Inter 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FB40D37-BFF2-4ECB-BF22-313AAA840B2B}"/>
              </a:ext>
            </a:extLst>
          </p:cNvPr>
          <p:cNvGrpSpPr/>
          <p:nvPr/>
        </p:nvGrpSpPr>
        <p:grpSpPr>
          <a:xfrm>
            <a:off x="0" y="0"/>
            <a:ext cx="191989" cy="10287000"/>
            <a:chOff x="0" y="0"/>
            <a:chExt cx="50565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2C571A8-8B50-4AED-840A-865EE77E082B}"/>
                </a:ext>
              </a:extLst>
            </p:cNvPr>
            <p:cNvSpPr/>
            <p:nvPr/>
          </p:nvSpPr>
          <p:spPr>
            <a:xfrm>
              <a:off x="0" y="0"/>
              <a:ext cx="50565" cy="2709333"/>
            </a:xfrm>
            <a:custGeom>
              <a:avLst/>
              <a:gdLst/>
              <a:ahLst/>
              <a:cxnLst/>
              <a:rect l="l" t="t" r="r" b="b"/>
              <a:pathLst>
                <a:path w="50565" h="2709333">
                  <a:moveTo>
                    <a:pt x="0" y="0"/>
                  </a:moveTo>
                  <a:lnTo>
                    <a:pt x="50565" y="0"/>
                  </a:lnTo>
                  <a:lnTo>
                    <a:pt x="505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60762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1DB1BCF-9827-4C8C-BAFB-C0C66B0B87E2}"/>
                </a:ext>
              </a:extLst>
            </p:cNvPr>
            <p:cNvSpPr txBox="1"/>
            <p:nvPr/>
          </p:nvSpPr>
          <p:spPr>
            <a:xfrm>
              <a:off x="0" y="-38100"/>
              <a:ext cx="505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A441545-723E-411B-85BA-7B0F36CA9F50}"/>
              </a:ext>
            </a:extLst>
          </p:cNvPr>
          <p:cNvSpPr/>
          <p:nvPr/>
        </p:nvSpPr>
        <p:spPr>
          <a:xfrm rot="5400000">
            <a:off x="649790" y="8719299"/>
            <a:ext cx="1354724" cy="1117242"/>
          </a:xfrm>
          <a:custGeom>
            <a:avLst/>
            <a:gdLst/>
            <a:ahLst/>
            <a:cxnLst/>
            <a:rect l="l" t="t" r="r" b="b"/>
            <a:pathLst>
              <a:path w="1354724" h="1117242">
                <a:moveTo>
                  <a:pt x="0" y="0"/>
                </a:moveTo>
                <a:lnTo>
                  <a:pt x="1354723" y="0"/>
                </a:lnTo>
                <a:lnTo>
                  <a:pt x="1354723" y="1117243"/>
                </a:lnTo>
                <a:lnTo>
                  <a:pt x="0" y="1117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A888EC9-3D80-4121-BB61-A37788321132}"/>
              </a:ext>
            </a:extLst>
          </p:cNvPr>
          <p:cNvSpPr/>
          <p:nvPr/>
        </p:nvSpPr>
        <p:spPr>
          <a:xfrm>
            <a:off x="9697277" y="9105900"/>
            <a:ext cx="3373602" cy="849382"/>
          </a:xfrm>
          <a:custGeom>
            <a:avLst/>
            <a:gdLst/>
            <a:ahLst/>
            <a:cxnLst/>
            <a:rect l="l" t="t" r="r" b="b"/>
            <a:pathLst>
              <a:path w="3373602" h="849382">
                <a:moveTo>
                  <a:pt x="0" y="0"/>
                </a:moveTo>
                <a:lnTo>
                  <a:pt x="3373601" y="0"/>
                </a:lnTo>
                <a:lnTo>
                  <a:pt x="3373601" y="849382"/>
                </a:lnTo>
                <a:lnTo>
                  <a:pt x="0" y="849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F47D96F-00BD-46E8-B160-0385FF9C7613}"/>
              </a:ext>
            </a:extLst>
          </p:cNvPr>
          <p:cNvSpPr/>
          <p:nvPr/>
        </p:nvSpPr>
        <p:spPr>
          <a:xfrm>
            <a:off x="13298220" y="9105900"/>
            <a:ext cx="759973" cy="849382"/>
          </a:xfrm>
          <a:custGeom>
            <a:avLst/>
            <a:gdLst/>
            <a:ahLst/>
            <a:cxnLst/>
            <a:rect l="l" t="t" r="r" b="b"/>
            <a:pathLst>
              <a:path w="759973" h="849382">
                <a:moveTo>
                  <a:pt x="0" y="0"/>
                </a:moveTo>
                <a:lnTo>
                  <a:pt x="759973" y="0"/>
                </a:lnTo>
                <a:lnTo>
                  <a:pt x="759973" y="849382"/>
                </a:lnTo>
                <a:lnTo>
                  <a:pt x="0" y="8493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958F9BD-22E0-4BF8-9824-E5D247B1BDB8}"/>
              </a:ext>
            </a:extLst>
          </p:cNvPr>
          <p:cNvSpPr/>
          <p:nvPr/>
        </p:nvSpPr>
        <p:spPr>
          <a:xfrm>
            <a:off x="14318665" y="9105900"/>
            <a:ext cx="3207428" cy="849382"/>
          </a:xfrm>
          <a:custGeom>
            <a:avLst/>
            <a:gdLst/>
            <a:ahLst/>
            <a:cxnLst/>
            <a:rect l="l" t="t" r="r" b="b"/>
            <a:pathLst>
              <a:path w="3207428" h="849382">
                <a:moveTo>
                  <a:pt x="0" y="0"/>
                </a:moveTo>
                <a:lnTo>
                  <a:pt x="3207429" y="0"/>
                </a:lnTo>
                <a:lnTo>
                  <a:pt x="3207429" y="849382"/>
                </a:lnTo>
                <a:lnTo>
                  <a:pt x="0" y="8493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37188715-9F49-4F2A-AB48-76255447E4F0}"/>
              </a:ext>
            </a:extLst>
          </p:cNvPr>
          <p:cNvSpPr txBox="1"/>
          <p:nvPr/>
        </p:nvSpPr>
        <p:spPr>
          <a:xfrm>
            <a:off x="761905" y="331718"/>
            <a:ext cx="10463532" cy="787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9"/>
              </a:lnSpc>
            </a:pPr>
            <a:r>
              <a:rPr lang="en-US" sz="5391" dirty="0" err="1">
                <a:solidFill>
                  <a:schemeClr val="accent1">
                    <a:lumMod val="50000"/>
                  </a:schemeClr>
                </a:solidFill>
                <a:latin typeface="Inter Bold"/>
              </a:rPr>
              <a:t>Programma</a:t>
            </a:r>
            <a:endParaRPr lang="en-US" sz="5391" dirty="0">
              <a:solidFill>
                <a:schemeClr val="accent1">
                  <a:lumMod val="50000"/>
                </a:schemeClr>
              </a:solidFill>
              <a:latin typeface="Inter Bold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11D144E-59FC-49BB-B2CD-89C8A66083B4}"/>
              </a:ext>
            </a:extLst>
          </p:cNvPr>
          <p:cNvSpPr txBox="1"/>
          <p:nvPr/>
        </p:nvSpPr>
        <p:spPr>
          <a:xfrm>
            <a:off x="768531" y="1389106"/>
            <a:ext cx="1698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Inter Bold"/>
              </a:rPr>
              <a:t>Apertura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Inter Bold"/>
              </a:rPr>
              <a:t>dei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Inter Bold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Inter Bold"/>
              </a:rPr>
              <a:t>lavori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Inter Bold"/>
              </a:rPr>
              <a:t>  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Inter Bold"/>
              </a:rPr>
            </a:br>
            <a:r>
              <a:rPr lang="en-US" sz="3200" dirty="0">
                <a:solidFill>
                  <a:srgbClr val="C6AD5F"/>
                </a:solidFill>
                <a:latin typeface="Inter Bold"/>
              </a:rPr>
              <a:t>Luciano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Caveri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,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Assessore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agli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Affari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europei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,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Innovazione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, PNRR e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Politiche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nazionali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per la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montagna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Inter Bold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D6EB7F8-E77E-428B-8E9E-3B774DE7C773}"/>
              </a:ext>
            </a:extLst>
          </p:cNvPr>
          <p:cNvSpPr txBox="1"/>
          <p:nvPr/>
        </p:nvSpPr>
        <p:spPr>
          <a:xfrm>
            <a:off x="761905" y="3306121"/>
            <a:ext cx="1698938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Inter Bold"/>
              </a:rPr>
              <a:t>Le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Inter Bold"/>
              </a:rPr>
              <a:t>Attività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Inter Bold"/>
              </a:rPr>
              <a:t> di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Inter Bold"/>
              </a:rPr>
              <a:t>Assistenza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Inter Bold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Inter Bold"/>
              </a:rPr>
              <a:t>tecnica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Inter Bold"/>
              </a:rPr>
              <a:t> 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Inter Bold"/>
              </a:rPr>
              <a:t>supporto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Inter Bold"/>
              </a:rPr>
              <a:t> del PNRR/PNC e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Inter Bold"/>
              </a:rPr>
              <a:t>alcuni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Inter Bold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Inter Bold"/>
              </a:rPr>
              <a:t>primi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Inter Bold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Inter Bold"/>
              </a:rPr>
              <a:t>dati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Inter Bold"/>
              </a:rPr>
              <a:t> 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Inter Bold"/>
              </a:rPr>
              <a:t>sull’ultimo  monitoraggio degli interventi.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Inter Bold"/>
              </a:rPr>
            </a:br>
            <a:r>
              <a:rPr lang="en-US" sz="3200" dirty="0">
                <a:solidFill>
                  <a:srgbClr val="C6AD5F"/>
                </a:solidFill>
                <a:latin typeface="Inter Bold"/>
              </a:rPr>
              <a:t>Gianpaolo Lalicata,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Dirigente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della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S.O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Semplificazione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,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supporto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procedimentale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e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progettuale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per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l’attuazione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del PNRR in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ambito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regionale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Inter Bold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C87DA63-4892-4B7A-9A92-4922B0D725C6}"/>
              </a:ext>
            </a:extLst>
          </p:cNvPr>
          <p:cNvSpPr txBox="1"/>
          <p:nvPr/>
        </p:nvSpPr>
        <p:spPr>
          <a:xfrm>
            <a:off x="761905" y="5905652"/>
            <a:ext cx="169893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Inter Bold"/>
              </a:rPr>
              <a:t>Valle d’Aosta e attuazione misure PNRR/PNC – nuovo canale tematico 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Claudia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Artaz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,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Responsabile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area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sistemi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informativi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regionali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di IN.VA. </a:t>
            </a:r>
          </a:p>
          <a:p>
            <a:r>
              <a:rPr lang="en-US" sz="3200" dirty="0">
                <a:solidFill>
                  <a:srgbClr val="C6AD5F"/>
                </a:solidFill>
                <a:latin typeface="Inter Bold"/>
              </a:rPr>
              <a:t>Gianpaolo Lalicata,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Dirigente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della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S.O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Semplificazione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,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supporto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procedimentale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e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progettuale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per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l’attuazione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del PNRR in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ambito</a:t>
            </a:r>
            <a:r>
              <a:rPr lang="en-US" sz="3200" dirty="0">
                <a:solidFill>
                  <a:srgbClr val="C6AD5F"/>
                </a:solidFill>
                <a:latin typeface="Inter Bold"/>
              </a:rPr>
              <a:t> </a:t>
            </a:r>
            <a:r>
              <a:rPr lang="en-US" sz="3200" dirty="0" err="1">
                <a:solidFill>
                  <a:srgbClr val="C6AD5F"/>
                </a:solidFill>
                <a:latin typeface="Inter Bold"/>
              </a:rPr>
              <a:t>regionale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163234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91989" cy="10287000"/>
            <a:chOff x="0" y="0"/>
            <a:chExt cx="505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65" cy="2709333"/>
            </a:xfrm>
            <a:custGeom>
              <a:avLst/>
              <a:gdLst/>
              <a:ahLst/>
              <a:cxnLst/>
              <a:rect l="l" t="t" r="r" b="b"/>
              <a:pathLst>
                <a:path w="50565" h="2709333">
                  <a:moveTo>
                    <a:pt x="0" y="0"/>
                  </a:moveTo>
                  <a:lnTo>
                    <a:pt x="50565" y="0"/>
                  </a:lnTo>
                  <a:lnTo>
                    <a:pt x="505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607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5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629913" y="8426645"/>
            <a:ext cx="1354724" cy="1117242"/>
          </a:xfrm>
          <a:custGeom>
            <a:avLst/>
            <a:gdLst/>
            <a:ahLst/>
            <a:cxnLst/>
            <a:rect l="l" t="t" r="r" b="b"/>
            <a:pathLst>
              <a:path w="1354724" h="1117242">
                <a:moveTo>
                  <a:pt x="0" y="0"/>
                </a:moveTo>
                <a:lnTo>
                  <a:pt x="1354723" y="0"/>
                </a:lnTo>
                <a:lnTo>
                  <a:pt x="1354723" y="1117243"/>
                </a:lnTo>
                <a:lnTo>
                  <a:pt x="0" y="1117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2905">
            <a:off x="11045967" y="4037621"/>
            <a:ext cx="254148" cy="678549"/>
          </a:xfrm>
          <a:custGeom>
            <a:avLst/>
            <a:gdLst/>
            <a:ahLst/>
            <a:cxnLst/>
            <a:rect l="l" t="t" r="r" b="b"/>
            <a:pathLst>
              <a:path w="254148" h="678549">
                <a:moveTo>
                  <a:pt x="0" y="0"/>
                </a:moveTo>
                <a:lnTo>
                  <a:pt x="254148" y="0"/>
                </a:lnTo>
                <a:lnTo>
                  <a:pt x="254148" y="678549"/>
                </a:lnTo>
                <a:lnTo>
                  <a:pt x="0" y="6785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5402030" y="3947791"/>
            <a:ext cx="284163" cy="758687"/>
          </a:xfrm>
          <a:custGeom>
            <a:avLst/>
            <a:gdLst/>
            <a:ahLst/>
            <a:cxnLst/>
            <a:rect l="l" t="t" r="r" b="b"/>
            <a:pathLst>
              <a:path w="284163" h="758687">
                <a:moveTo>
                  <a:pt x="0" y="0"/>
                </a:moveTo>
                <a:lnTo>
                  <a:pt x="284163" y="0"/>
                </a:lnTo>
                <a:lnTo>
                  <a:pt x="284163" y="758687"/>
                </a:lnTo>
                <a:lnTo>
                  <a:pt x="0" y="758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2231689" y="5254561"/>
            <a:ext cx="2833242" cy="777341"/>
          </a:xfrm>
          <a:custGeom>
            <a:avLst/>
            <a:gdLst/>
            <a:ahLst/>
            <a:cxnLst/>
            <a:rect l="l" t="t" r="r" b="b"/>
            <a:pathLst>
              <a:path w="2833242" h="777341">
                <a:moveTo>
                  <a:pt x="0" y="0"/>
                </a:moveTo>
                <a:lnTo>
                  <a:pt x="2833243" y="0"/>
                </a:lnTo>
                <a:lnTo>
                  <a:pt x="2833243" y="777340"/>
                </a:lnTo>
                <a:lnTo>
                  <a:pt x="0" y="777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352668" y="2952423"/>
            <a:ext cx="2331561" cy="827828"/>
          </a:xfrm>
          <a:custGeom>
            <a:avLst/>
            <a:gdLst/>
            <a:ahLst/>
            <a:cxnLst/>
            <a:rect l="l" t="t" r="r" b="b"/>
            <a:pathLst>
              <a:path w="2331561" h="827828">
                <a:moveTo>
                  <a:pt x="0" y="0"/>
                </a:moveTo>
                <a:lnTo>
                  <a:pt x="2331562" y="0"/>
                </a:lnTo>
                <a:lnTo>
                  <a:pt x="2331562" y="827828"/>
                </a:lnTo>
                <a:lnTo>
                  <a:pt x="0" y="8278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290377" y="2014680"/>
            <a:ext cx="3718956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200" dirty="0">
                <a:solidFill>
                  <a:srgbClr val="060762"/>
                </a:solidFill>
                <a:latin typeface="Open Sans Bold"/>
              </a:rPr>
              <a:t>FORMAZIONE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32670" y="6141142"/>
            <a:ext cx="2615650" cy="86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0"/>
              </a:lnSpc>
            </a:pPr>
            <a:r>
              <a:rPr lang="en-US" sz="2200" dirty="0">
                <a:solidFill>
                  <a:srgbClr val="060762"/>
                </a:solidFill>
                <a:latin typeface="Open Sans Bold"/>
              </a:rPr>
              <a:t>LINEE GUIDA</a:t>
            </a:r>
          </a:p>
          <a:p>
            <a:pPr algn="l">
              <a:lnSpc>
                <a:spcPts val="3540"/>
              </a:lnSpc>
            </a:pPr>
            <a:r>
              <a:rPr lang="en-US" sz="2200" dirty="0">
                <a:solidFill>
                  <a:srgbClr val="060762"/>
                </a:solidFill>
                <a:latin typeface="Open Sans Bold"/>
              </a:rPr>
              <a:t>TEMATICHE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15369" y="1864572"/>
            <a:ext cx="3115343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200" dirty="0">
                <a:solidFill>
                  <a:srgbClr val="060762"/>
                </a:solidFill>
                <a:latin typeface="Open Sans Bold"/>
              </a:rPr>
              <a:t>RILEVAZIONE DEL FABBISOGNO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8653" y="148739"/>
            <a:ext cx="10463532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9"/>
              </a:lnSpc>
            </a:pPr>
            <a:r>
              <a:rPr lang="en-US" sz="5391" dirty="0" err="1">
                <a:solidFill>
                  <a:srgbClr val="060762"/>
                </a:solidFill>
                <a:latin typeface="Inter Bold"/>
              </a:rPr>
              <a:t>Attività</a:t>
            </a:r>
            <a:r>
              <a:rPr lang="en-US" sz="5391" dirty="0">
                <a:solidFill>
                  <a:srgbClr val="060762"/>
                </a:solidFill>
                <a:latin typeface="Inter Bold"/>
              </a:rPr>
              <a:t> di</a:t>
            </a:r>
            <a:r>
              <a:rPr lang="en-US" sz="5391" dirty="0">
                <a:solidFill>
                  <a:srgbClr val="070707"/>
                </a:solidFill>
                <a:latin typeface="Inter Bold"/>
              </a:rPr>
              <a:t> </a:t>
            </a:r>
            <a:r>
              <a:rPr lang="en-US" sz="5391" dirty="0" err="1">
                <a:solidFill>
                  <a:srgbClr val="C6AD5F"/>
                </a:solidFill>
                <a:latin typeface="Inter Bold"/>
              </a:rPr>
              <a:t>Assistenza</a:t>
            </a:r>
            <a:r>
              <a:rPr lang="en-US" sz="5391" dirty="0">
                <a:solidFill>
                  <a:srgbClr val="C6AD5F"/>
                </a:solidFill>
                <a:latin typeface="Inter Bold"/>
              </a:rPr>
              <a:t> </a:t>
            </a:r>
            <a:r>
              <a:rPr lang="en-US" sz="5391" dirty="0" err="1">
                <a:solidFill>
                  <a:srgbClr val="C6AD5F"/>
                </a:solidFill>
                <a:latin typeface="Inter Bold"/>
              </a:rPr>
              <a:t>tecnica</a:t>
            </a:r>
            <a:endParaRPr lang="en-US" sz="5391" dirty="0">
              <a:solidFill>
                <a:srgbClr val="C6AD5F"/>
              </a:solidFill>
              <a:latin typeface="Inter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022680" y="3244485"/>
            <a:ext cx="4815582" cy="131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5"/>
              </a:lnSpc>
            </a:pPr>
            <a:r>
              <a:rPr lang="en-US" sz="3891" dirty="0">
                <a:solidFill>
                  <a:srgbClr val="272323"/>
                </a:solidFill>
                <a:latin typeface="Bobby Jones"/>
              </a:rPr>
              <a:t>2</a:t>
            </a:r>
            <a:br>
              <a:rPr lang="en-US" sz="3891" dirty="0">
                <a:solidFill>
                  <a:srgbClr val="272323"/>
                </a:solidFill>
                <a:latin typeface="Bobby Jones"/>
              </a:rPr>
            </a:br>
            <a:r>
              <a:rPr lang="en-US" sz="3891" dirty="0" err="1">
                <a:solidFill>
                  <a:srgbClr val="272323"/>
                </a:solidFill>
                <a:latin typeface="Bobby Jones"/>
              </a:rPr>
              <a:t>linee</a:t>
            </a:r>
            <a:r>
              <a:rPr lang="en-US" sz="3891" dirty="0">
                <a:solidFill>
                  <a:srgbClr val="272323"/>
                </a:solidFill>
                <a:latin typeface="Bobby Jones"/>
              </a:rPr>
              <a:t> di </a:t>
            </a:r>
            <a:r>
              <a:rPr lang="en-US" sz="3891" dirty="0" err="1">
                <a:solidFill>
                  <a:srgbClr val="272323"/>
                </a:solidFill>
                <a:latin typeface="Bobby Jones"/>
              </a:rPr>
              <a:t>attività</a:t>
            </a:r>
            <a:endParaRPr lang="en-US" sz="3891" dirty="0">
              <a:solidFill>
                <a:srgbClr val="272323"/>
              </a:solidFill>
              <a:latin typeface="Bobby Jones"/>
            </a:endParaRPr>
          </a:p>
          <a:p>
            <a:pPr algn="ctr">
              <a:lnSpc>
                <a:spcPts val="3385"/>
              </a:lnSpc>
            </a:pPr>
            <a:r>
              <a:rPr lang="en-US" sz="3891" dirty="0" err="1">
                <a:solidFill>
                  <a:srgbClr val="272323"/>
                </a:solidFill>
                <a:latin typeface="Bobby Jones"/>
              </a:rPr>
              <a:t>assistenza</a:t>
            </a:r>
            <a:r>
              <a:rPr lang="en-US" sz="3891" dirty="0">
                <a:solidFill>
                  <a:srgbClr val="272323"/>
                </a:solidFill>
                <a:latin typeface="Bobby Jones"/>
              </a:rPr>
              <a:t> </a:t>
            </a:r>
            <a:r>
              <a:rPr lang="en-US" sz="3891" dirty="0" err="1">
                <a:solidFill>
                  <a:srgbClr val="272323"/>
                </a:solidFill>
                <a:latin typeface="Bobby Jones"/>
              </a:rPr>
              <a:t>tecnica</a:t>
            </a:r>
            <a:endParaRPr lang="en-US" sz="3891" dirty="0">
              <a:solidFill>
                <a:srgbClr val="272323"/>
              </a:solidFill>
              <a:latin typeface="Bobby Jone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668829" y="6151551"/>
            <a:ext cx="2372997" cy="409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0"/>
              </a:lnSpc>
            </a:pPr>
            <a:r>
              <a:rPr lang="en-US" sz="2200" dirty="0">
                <a:solidFill>
                  <a:srgbClr val="060762"/>
                </a:solidFill>
                <a:latin typeface="Open Sans Bold"/>
              </a:rPr>
              <a:t>SPORTELLI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90" y="2911433"/>
            <a:ext cx="3793466" cy="2657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C6AD5F"/>
                </a:solidFill>
                <a:latin typeface="Open Sans Bold"/>
              </a:rPr>
              <a:t>SUPPORTO ALLA CABINA DI REGIA E ALLA CABINA DI COORDINAMENTO TERRITORIALE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791994" y="3939763"/>
            <a:ext cx="446280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C6AD5F"/>
                </a:solidFill>
                <a:latin typeface="Open Sans Bold"/>
              </a:rPr>
              <a:t>SUPPORTO AI SOGGETTI ATTUATORI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1621014" y="6506654"/>
            <a:ext cx="3434016" cy="419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200" dirty="0">
                <a:solidFill>
                  <a:srgbClr val="060762"/>
                </a:solidFill>
                <a:latin typeface="Open Sans Bold"/>
              </a:rPr>
              <a:t>REPORT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064931" y="6064084"/>
            <a:ext cx="2372997" cy="858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200" dirty="0">
                <a:solidFill>
                  <a:srgbClr val="060762"/>
                </a:solidFill>
                <a:latin typeface="Open Sans Bold"/>
              </a:rPr>
              <a:t>INCONTRI SUL CAMPO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707296" y="5289823"/>
            <a:ext cx="4097606" cy="438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800" dirty="0">
                <a:solidFill>
                  <a:srgbClr val="060762"/>
                </a:solidFill>
                <a:latin typeface="Open Sans Bold"/>
              </a:rPr>
              <a:t>CANALE TEMATICO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298209" y="7930333"/>
            <a:ext cx="2076280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60762"/>
                </a:solidFill>
                <a:latin typeface="Open Sans Bold"/>
              </a:rPr>
              <a:t>DNSH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689733" y="8360263"/>
            <a:ext cx="3130127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60762"/>
                </a:solidFill>
                <a:latin typeface="Open Sans Bold"/>
              </a:rPr>
              <a:t>TITOLARE EFFETTIVO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149850" y="7531976"/>
            <a:ext cx="2372997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ctr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60762"/>
                </a:solidFill>
                <a:latin typeface="Open Sans Bold"/>
              </a:rPr>
              <a:t>REGIS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48653" y="948839"/>
            <a:ext cx="14970075" cy="627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19"/>
              </a:lnSpc>
            </a:pPr>
            <a:r>
              <a:rPr lang="en-US" sz="2000" dirty="0" err="1">
                <a:solidFill>
                  <a:srgbClr val="000000"/>
                </a:solidFill>
                <a:latin typeface="Open Sans"/>
              </a:rPr>
              <a:t>Convenzione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del 8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giugno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2023 ai sensi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dell’articolo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7, comma 4,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della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legge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regionale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7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novembre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2022 n. 25, </a:t>
            </a:r>
          </a:p>
          <a:p>
            <a:pPr algn="just">
              <a:lnSpc>
                <a:spcPts val="2519"/>
              </a:lnSpc>
            </a:pPr>
            <a:r>
              <a:rPr lang="en-US" sz="2000" dirty="0" err="1">
                <a:solidFill>
                  <a:srgbClr val="000000"/>
                </a:solidFill>
                <a:latin typeface="Open Sans"/>
              </a:rPr>
              <a:t>sottoscritta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tra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Regione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Autonoma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Valle d’Aosta, INVA S.p.A. e FINAOSTA S.p.A.</a:t>
            </a: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B3405CCD-40B4-403D-A65A-304AD358C0BD}"/>
              </a:ext>
            </a:extLst>
          </p:cNvPr>
          <p:cNvSpPr txBox="1"/>
          <p:nvPr/>
        </p:nvSpPr>
        <p:spPr>
          <a:xfrm>
            <a:off x="2720590" y="6427409"/>
            <a:ext cx="2601445" cy="419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200" dirty="0">
                <a:solidFill>
                  <a:srgbClr val="060762"/>
                </a:solidFill>
                <a:latin typeface="Open Sans Bold"/>
              </a:rPr>
              <a:t>DASHBOARD </a:t>
            </a: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17C597B0-F6AF-49F2-B084-A1865F357084}"/>
              </a:ext>
            </a:extLst>
          </p:cNvPr>
          <p:cNvSpPr/>
          <p:nvPr/>
        </p:nvSpPr>
        <p:spPr>
          <a:xfrm rot="-160011" flipV="1">
            <a:off x="13830720" y="6593916"/>
            <a:ext cx="794298" cy="1142397"/>
          </a:xfrm>
          <a:custGeom>
            <a:avLst/>
            <a:gdLst/>
            <a:ahLst/>
            <a:cxnLst/>
            <a:rect l="l" t="t" r="r" b="b"/>
            <a:pathLst>
              <a:path w="1430727" h="1141980">
                <a:moveTo>
                  <a:pt x="0" y="1141980"/>
                </a:moveTo>
                <a:lnTo>
                  <a:pt x="1430727" y="1141980"/>
                </a:lnTo>
                <a:lnTo>
                  <a:pt x="1430727" y="0"/>
                </a:lnTo>
                <a:lnTo>
                  <a:pt x="0" y="0"/>
                </a:lnTo>
                <a:lnTo>
                  <a:pt x="0" y="114198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1056A105-4654-4ADC-9E3E-CB9952B49861}"/>
              </a:ext>
            </a:extLst>
          </p:cNvPr>
          <p:cNvSpPr txBox="1"/>
          <p:nvPr/>
        </p:nvSpPr>
        <p:spPr>
          <a:xfrm>
            <a:off x="14276877" y="8790193"/>
            <a:ext cx="2372997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ctr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60762"/>
                </a:solidFill>
                <a:latin typeface="Open Sans Bold"/>
              </a:rPr>
              <a:t>POSTER </a:t>
            </a:r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69F6E74A-F73E-43B5-BE31-EE84AC4AF1FC}"/>
              </a:ext>
            </a:extLst>
          </p:cNvPr>
          <p:cNvSpPr/>
          <p:nvPr/>
        </p:nvSpPr>
        <p:spPr>
          <a:xfrm rot="279829" flipH="1" flipV="1">
            <a:off x="11744918" y="7118111"/>
            <a:ext cx="761064" cy="1082866"/>
          </a:xfrm>
          <a:custGeom>
            <a:avLst/>
            <a:gdLst/>
            <a:ahLst/>
            <a:cxnLst/>
            <a:rect l="l" t="t" r="r" b="b"/>
            <a:pathLst>
              <a:path w="1430727" h="1141980">
                <a:moveTo>
                  <a:pt x="0" y="1141980"/>
                </a:moveTo>
                <a:lnTo>
                  <a:pt x="1430727" y="1141980"/>
                </a:lnTo>
                <a:lnTo>
                  <a:pt x="1430727" y="0"/>
                </a:lnTo>
                <a:lnTo>
                  <a:pt x="0" y="0"/>
                </a:lnTo>
                <a:lnTo>
                  <a:pt x="0" y="114198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4" name="TextBox 25">
            <a:extLst>
              <a:ext uri="{FF2B5EF4-FFF2-40B4-BE49-F238E27FC236}">
                <a16:creationId xmlns:a16="http://schemas.microsoft.com/office/drawing/2014/main" id="{83090674-968F-4ADF-83BD-3BC6943C3349}"/>
              </a:ext>
            </a:extLst>
          </p:cNvPr>
          <p:cNvSpPr txBox="1"/>
          <p:nvPr/>
        </p:nvSpPr>
        <p:spPr>
          <a:xfrm>
            <a:off x="6850637" y="8079398"/>
            <a:ext cx="6227954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342900" indent="-342900" algn="ctr">
              <a:lnSpc>
                <a:spcPts val="2800"/>
              </a:lnSpc>
              <a:buFont typeface="Arial" panose="020B0604020202020204" pitchFamily="34" charset="0"/>
              <a:buChar char="•"/>
              <a:defRPr sz="2000">
                <a:solidFill>
                  <a:srgbClr val="060762"/>
                </a:solidFill>
                <a:latin typeface="Open Sans Bold"/>
              </a:defRPr>
            </a:lvl1pPr>
          </a:lstStyle>
          <a:p>
            <a:pPr algn="l"/>
            <a:r>
              <a:rPr lang="en-US" dirty="0"/>
              <a:t>N. 1 - </a:t>
            </a:r>
            <a:r>
              <a:rPr lang="en-US" dirty="0" err="1"/>
              <a:t>Obblighi</a:t>
            </a:r>
            <a:r>
              <a:rPr lang="en-US" dirty="0"/>
              <a:t> di </a:t>
            </a:r>
            <a:r>
              <a:rPr lang="en-US" dirty="0" err="1"/>
              <a:t>informazione</a:t>
            </a:r>
            <a:r>
              <a:rPr lang="en-US" dirty="0"/>
              <a:t>, </a:t>
            </a:r>
            <a:r>
              <a:rPr lang="en-US" dirty="0" err="1"/>
              <a:t>comunicazione</a:t>
            </a:r>
            <a:r>
              <a:rPr lang="en-US" dirty="0"/>
              <a:t>, </a:t>
            </a:r>
            <a:r>
              <a:rPr lang="en-US" dirty="0" err="1"/>
              <a:t>pubblicità</a:t>
            </a:r>
            <a:r>
              <a:rPr lang="en-US" dirty="0"/>
              <a:t> ed </a:t>
            </a:r>
            <a:r>
              <a:rPr lang="en-US" dirty="0" err="1"/>
              <a:t>archiviazione</a:t>
            </a:r>
            <a:r>
              <a:rPr lang="en-US" dirty="0"/>
              <a:t> </a:t>
            </a:r>
          </a:p>
        </p:txBody>
      </p:sp>
      <p:sp>
        <p:nvSpPr>
          <p:cNvPr id="56" name="TextBox 25">
            <a:extLst>
              <a:ext uri="{FF2B5EF4-FFF2-40B4-BE49-F238E27FC236}">
                <a16:creationId xmlns:a16="http://schemas.microsoft.com/office/drawing/2014/main" id="{1CF6EA07-9038-4238-B610-B9386EFEDFB6}"/>
              </a:ext>
            </a:extLst>
          </p:cNvPr>
          <p:cNvSpPr txBox="1"/>
          <p:nvPr/>
        </p:nvSpPr>
        <p:spPr>
          <a:xfrm>
            <a:off x="6817507" y="8857197"/>
            <a:ext cx="6227954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342900" indent="-342900" algn="ctr">
              <a:lnSpc>
                <a:spcPts val="2800"/>
              </a:lnSpc>
              <a:buFont typeface="Arial" panose="020B0604020202020204" pitchFamily="34" charset="0"/>
              <a:buChar char="•"/>
              <a:defRPr sz="2000">
                <a:solidFill>
                  <a:srgbClr val="060762"/>
                </a:solidFill>
                <a:latin typeface="Open Sans Bold"/>
              </a:defRPr>
            </a:lvl1pPr>
          </a:lstStyle>
          <a:p>
            <a:pPr algn="l"/>
            <a:r>
              <a:rPr lang="en-US" dirty="0"/>
              <a:t>N. 2 - </a:t>
            </a:r>
            <a:r>
              <a:rPr lang="en-US" dirty="0" err="1"/>
              <a:t>Identificazione</a:t>
            </a:r>
            <a:r>
              <a:rPr lang="en-US" dirty="0"/>
              <a:t> del </a:t>
            </a:r>
            <a:r>
              <a:rPr lang="en-US" dirty="0" err="1"/>
              <a:t>titolare</a:t>
            </a:r>
            <a:r>
              <a:rPr lang="en-US" dirty="0"/>
              <a:t> </a:t>
            </a:r>
            <a:r>
              <a:rPr lang="en-US" dirty="0" err="1"/>
              <a:t>effettivo</a:t>
            </a:r>
            <a:endParaRPr lang="en-US" dirty="0"/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E82410DD-7F9F-4275-ACFA-C3D9547B9FE9}"/>
              </a:ext>
            </a:extLst>
          </p:cNvPr>
          <p:cNvSpPr txBox="1"/>
          <p:nvPr/>
        </p:nvSpPr>
        <p:spPr>
          <a:xfrm>
            <a:off x="6824133" y="9315321"/>
            <a:ext cx="6227954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342900" indent="-342900" algn="ctr">
              <a:lnSpc>
                <a:spcPts val="2800"/>
              </a:lnSpc>
              <a:buFont typeface="Arial" panose="020B0604020202020204" pitchFamily="34" charset="0"/>
              <a:buChar char="•"/>
              <a:defRPr sz="2000">
                <a:solidFill>
                  <a:srgbClr val="060762"/>
                </a:solidFill>
                <a:latin typeface="Open Sans Bold"/>
              </a:defRPr>
            </a:lvl1pPr>
          </a:lstStyle>
          <a:p>
            <a:pPr algn="l"/>
            <a:r>
              <a:rPr lang="en-US" dirty="0"/>
              <a:t>N. 3 – </a:t>
            </a:r>
            <a:r>
              <a:rPr lang="en-US" dirty="0" err="1"/>
              <a:t>Prevenzione</a:t>
            </a:r>
            <a:r>
              <a:rPr lang="en-US" dirty="0"/>
              <a:t> e </a:t>
            </a:r>
            <a:r>
              <a:rPr lang="en-US" dirty="0" err="1"/>
              <a:t>controllo</a:t>
            </a:r>
            <a:r>
              <a:rPr lang="en-US" dirty="0"/>
              <a:t> del </a:t>
            </a:r>
            <a:r>
              <a:rPr lang="en-US" dirty="0" err="1"/>
              <a:t>conflitto</a:t>
            </a:r>
            <a:r>
              <a:rPr lang="en-US" dirty="0"/>
              <a:t> di </a:t>
            </a:r>
            <a:r>
              <a:rPr lang="en-US" dirty="0" err="1"/>
              <a:t>interessi</a:t>
            </a:r>
            <a:endParaRPr lang="en-US" dirty="0"/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C297D361-0AF7-459D-B255-83D7A915F7E6}"/>
              </a:ext>
            </a:extLst>
          </p:cNvPr>
          <p:cNvSpPr/>
          <p:nvPr/>
        </p:nvSpPr>
        <p:spPr>
          <a:xfrm rot="5400000">
            <a:off x="14580700" y="2090939"/>
            <a:ext cx="1765353" cy="429488"/>
          </a:xfrm>
          <a:custGeom>
            <a:avLst/>
            <a:gdLst/>
            <a:ahLst/>
            <a:cxnLst/>
            <a:rect l="l" t="t" r="r" b="b"/>
            <a:pathLst>
              <a:path w="2331561" h="827828">
                <a:moveTo>
                  <a:pt x="0" y="0"/>
                </a:moveTo>
                <a:lnTo>
                  <a:pt x="2331562" y="0"/>
                </a:lnTo>
                <a:lnTo>
                  <a:pt x="2331562" y="827828"/>
                </a:lnTo>
                <a:lnTo>
                  <a:pt x="0" y="8278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24">
            <a:extLst>
              <a:ext uri="{FF2B5EF4-FFF2-40B4-BE49-F238E27FC236}">
                <a16:creationId xmlns:a16="http://schemas.microsoft.com/office/drawing/2014/main" id="{CF4E58D8-3DC5-4D76-B268-B672E10D5430}"/>
              </a:ext>
            </a:extLst>
          </p:cNvPr>
          <p:cNvSpPr txBox="1"/>
          <p:nvPr/>
        </p:nvSpPr>
        <p:spPr>
          <a:xfrm>
            <a:off x="15822834" y="1329036"/>
            <a:ext cx="237299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60762"/>
                </a:solidFill>
                <a:latin typeface="Open Sans Bold"/>
              </a:rPr>
              <a:t>FORMAZIONE STRUTTURATA </a:t>
            </a: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id="{6BB52DEB-F795-4447-8567-C4B3B0E87950}"/>
              </a:ext>
            </a:extLst>
          </p:cNvPr>
          <p:cNvSpPr txBox="1"/>
          <p:nvPr/>
        </p:nvSpPr>
        <p:spPr>
          <a:xfrm>
            <a:off x="15923941" y="2850569"/>
            <a:ext cx="237299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60762"/>
                </a:solidFill>
                <a:latin typeface="Open Sans Bold"/>
              </a:rPr>
              <a:t>FORMAZIONE MODULARE </a:t>
            </a:r>
          </a:p>
        </p:txBody>
      </p:sp>
      <p:sp>
        <p:nvSpPr>
          <p:cNvPr id="43" name="TextBox 25">
            <a:extLst>
              <a:ext uri="{FF2B5EF4-FFF2-40B4-BE49-F238E27FC236}">
                <a16:creationId xmlns:a16="http://schemas.microsoft.com/office/drawing/2014/main" id="{52A35F28-03F4-44E5-874F-822A3908A5CC}"/>
              </a:ext>
            </a:extLst>
          </p:cNvPr>
          <p:cNvSpPr txBox="1"/>
          <p:nvPr/>
        </p:nvSpPr>
        <p:spPr>
          <a:xfrm>
            <a:off x="3446649" y="7531976"/>
            <a:ext cx="2833243" cy="1412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342900" indent="-342900" algn="ctr">
              <a:lnSpc>
                <a:spcPts val="2800"/>
              </a:lnSpc>
              <a:buFont typeface="Arial" panose="020B0604020202020204" pitchFamily="34" charset="0"/>
              <a:buChar char="•"/>
              <a:defRPr sz="2000">
                <a:solidFill>
                  <a:srgbClr val="060762"/>
                </a:solidFill>
                <a:latin typeface="Open Sans Bold"/>
              </a:defRPr>
            </a:lvl1pPr>
          </a:lstStyle>
          <a:p>
            <a:pPr marL="0" indent="0" algn="l">
              <a:buNone/>
            </a:pPr>
            <a:r>
              <a:rPr lang="en-US" dirty="0"/>
              <a:t>Template ai </a:t>
            </a:r>
            <a:r>
              <a:rPr lang="en-US" dirty="0" err="1"/>
              <a:t>Comuni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per </a:t>
            </a:r>
            <a:r>
              <a:rPr lang="en-US" dirty="0" err="1"/>
              <a:t>realizzazione</a:t>
            </a:r>
            <a:r>
              <a:rPr lang="en-US" dirty="0"/>
              <a:t> </a:t>
            </a:r>
            <a:r>
              <a:rPr lang="en-US" dirty="0" err="1"/>
              <a:t>sezione</a:t>
            </a:r>
            <a:r>
              <a:rPr lang="en-US" dirty="0"/>
              <a:t> web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Attuazione</a:t>
            </a:r>
            <a:r>
              <a:rPr lang="en-US" dirty="0"/>
              <a:t> PNRR</a:t>
            </a: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F8EC37EE-FFD0-4EAE-8ED0-76CBDAF21AE2}"/>
              </a:ext>
            </a:extLst>
          </p:cNvPr>
          <p:cNvSpPr/>
          <p:nvPr/>
        </p:nvSpPr>
        <p:spPr>
          <a:xfrm rot="10800000">
            <a:off x="1336018" y="5554773"/>
            <a:ext cx="2331561" cy="827828"/>
          </a:xfrm>
          <a:custGeom>
            <a:avLst/>
            <a:gdLst/>
            <a:ahLst/>
            <a:cxnLst/>
            <a:rect l="l" t="t" r="r" b="b"/>
            <a:pathLst>
              <a:path w="2331561" h="827828">
                <a:moveTo>
                  <a:pt x="0" y="0"/>
                </a:moveTo>
                <a:lnTo>
                  <a:pt x="2331562" y="0"/>
                </a:lnTo>
                <a:lnTo>
                  <a:pt x="2331562" y="827828"/>
                </a:lnTo>
                <a:lnTo>
                  <a:pt x="0" y="8278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" name="Immagine 9">
            <a:hlinkClick r:id="rId12"/>
            <a:extLst>
              <a:ext uri="{FF2B5EF4-FFF2-40B4-BE49-F238E27FC236}">
                <a16:creationId xmlns:a16="http://schemas.microsoft.com/office/drawing/2014/main" id="{A52C03B3-73E6-4CE5-B8A3-3E63E51846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995" y="5829673"/>
            <a:ext cx="4806740" cy="777340"/>
          </a:xfrm>
          <a:prstGeom prst="rect">
            <a:avLst/>
          </a:prstGeom>
        </p:spPr>
      </p:pic>
      <p:sp>
        <p:nvSpPr>
          <p:cNvPr id="45" name="Freeform 10">
            <a:extLst>
              <a:ext uri="{FF2B5EF4-FFF2-40B4-BE49-F238E27FC236}">
                <a16:creationId xmlns:a16="http://schemas.microsoft.com/office/drawing/2014/main" id="{1D4ABB51-6A54-4A1A-A0FD-617E3521E3BC}"/>
              </a:ext>
            </a:extLst>
          </p:cNvPr>
          <p:cNvSpPr/>
          <p:nvPr/>
        </p:nvSpPr>
        <p:spPr>
          <a:xfrm rot="14772114" flipV="1">
            <a:off x="5783158" y="6953274"/>
            <a:ext cx="280594" cy="530333"/>
          </a:xfrm>
          <a:custGeom>
            <a:avLst/>
            <a:gdLst/>
            <a:ahLst/>
            <a:cxnLst/>
            <a:rect l="l" t="t" r="r" b="b"/>
            <a:pathLst>
              <a:path w="280594" h="530333">
                <a:moveTo>
                  <a:pt x="0" y="530333"/>
                </a:moveTo>
                <a:lnTo>
                  <a:pt x="280594" y="530333"/>
                </a:lnTo>
                <a:lnTo>
                  <a:pt x="280594" y="0"/>
                </a:lnTo>
                <a:lnTo>
                  <a:pt x="0" y="0"/>
                </a:lnTo>
                <a:lnTo>
                  <a:pt x="0" y="530333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91989" cy="10287000"/>
            <a:chOff x="0" y="0"/>
            <a:chExt cx="505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65" cy="2709333"/>
            </a:xfrm>
            <a:custGeom>
              <a:avLst/>
              <a:gdLst/>
              <a:ahLst/>
              <a:cxnLst/>
              <a:rect l="l" t="t" r="r" b="b"/>
              <a:pathLst>
                <a:path w="50565" h="2709333">
                  <a:moveTo>
                    <a:pt x="0" y="0"/>
                  </a:moveTo>
                  <a:lnTo>
                    <a:pt x="50565" y="0"/>
                  </a:lnTo>
                  <a:lnTo>
                    <a:pt x="505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607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5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909959" y="8454091"/>
            <a:ext cx="1354724" cy="1117242"/>
          </a:xfrm>
          <a:custGeom>
            <a:avLst/>
            <a:gdLst/>
            <a:ahLst/>
            <a:cxnLst/>
            <a:rect l="l" t="t" r="r" b="b"/>
            <a:pathLst>
              <a:path w="1354724" h="1117242">
                <a:moveTo>
                  <a:pt x="0" y="0"/>
                </a:moveTo>
                <a:lnTo>
                  <a:pt x="1354724" y="0"/>
                </a:lnTo>
                <a:lnTo>
                  <a:pt x="1354724" y="1117242"/>
                </a:lnTo>
                <a:lnTo>
                  <a:pt x="0" y="1117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348031">
            <a:off x="12608229" y="5194688"/>
            <a:ext cx="1661502" cy="1507792"/>
          </a:xfrm>
          <a:custGeom>
            <a:avLst/>
            <a:gdLst/>
            <a:ahLst/>
            <a:cxnLst/>
            <a:rect l="l" t="t" r="r" b="b"/>
            <a:pathLst>
              <a:path w="2012113" h="2064668">
                <a:moveTo>
                  <a:pt x="0" y="0"/>
                </a:moveTo>
                <a:lnTo>
                  <a:pt x="2012112" y="0"/>
                </a:lnTo>
                <a:lnTo>
                  <a:pt x="2012112" y="2064667"/>
                </a:lnTo>
                <a:lnTo>
                  <a:pt x="0" y="20646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48653" y="148739"/>
            <a:ext cx="13045903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9"/>
              </a:lnSpc>
            </a:pPr>
            <a:r>
              <a:rPr lang="en-US" sz="5391">
                <a:solidFill>
                  <a:srgbClr val="060762"/>
                </a:solidFill>
                <a:latin typeface="Inter Bold"/>
              </a:rPr>
              <a:t>Attività di</a:t>
            </a:r>
            <a:r>
              <a:rPr lang="en-US" sz="5391">
                <a:solidFill>
                  <a:srgbClr val="070707"/>
                </a:solidFill>
                <a:latin typeface="Inter Bold"/>
              </a:rPr>
              <a:t> </a:t>
            </a:r>
            <a:r>
              <a:rPr lang="en-US" sz="5391">
                <a:solidFill>
                  <a:srgbClr val="C6AD5F"/>
                </a:solidFill>
                <a:latin typeface="Inter Bold"/>
              </a:rPr>
              <a:t>supporto alla cabina di regia e alla cabina di coordinamento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10400" y="3071251"/>
            <a:ext cx="2906630" cy="50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60762"/>
                </a:solidFill>
                <a:latin typeface="Open Sans Bold"/>
              </a:rPr>
              <a:t>DASHBOARD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60225" y="3013457"/>
            <a:ext cx="1686147" cy="490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077"/>
              </a:lnSpc>
            </a:pPr>
            <a:r>
              <a:rPr lang="en-US" sz="2912" dirty="0">
                <a:solidFill>
                  <a:srgbClr val="060762"/>
                </a:solidFill>
                <a:latin typeface="Open Sans Bold"/>
              </a:rPr>
              <a:t>REPORT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03132" y="3061372"/>
            <a:ext cx="4628808" cy="490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7"/>
              </a:lnSpc>
            </a:pPr>
            <a:r>
              <a:rPr lang="en-US" sz="2912" dirty="0">
                <a:solidFill>
                  <a:srgbClr val="060762"/>
                </a:solidFill>
                <a:latin typeface="Open Sans Bold"/>
              </a:rPr>
              <a:t>CANALE TEMATICO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7707" y="4695458"/>
            <a:ext cx="6208178" cy="39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01"/>
              </a:lnSpc>
            </a:pPr>
            <a:r>
              <a:rPr lang="en-US" sz="235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>
                <a:solidFill>
                  <a:srgbClr val="060762"/>
                </a:solidFill>
                <a:latin typeface="Open Sans Bold"/>
              </a:rPr>
              <a:t>Report di </a:t>
            </a:r>
            <a:r>
              <a:rPr lang="en-US" sz="2400" dirty="0" err="1">
                <a:solidFill>
                  <a:srgbClr val="060762"/>
                </a:solidFill>
                <a:latin typeface="Open Sans Bold"/>
              </a:rPr>
              <a:t>monitoraggio</a:t>
            </a:r>
            <a:r>
              <a:rPr lang="en-US" sz="2400" dirty="0">
                <a:solidFill>
                  <a:srgbClr val="060762"/>
                </a:solidFill>
                <a:latin typeface="Open Sans Bold"/>
              </a:rPr>
              <a:t> </a:t>
            </a:r>
            <a:r>
              <a:rPr lang="en-US" sz="2400" dirty="0" err="1">
                <a:solidFill>
                  <a:srgbClr val="060762"/>
                </a:solidFill>
                <a:latin typeface="Open Sans Bold"/>
              </a:rPr>
              <a:t>periodici</a:t>
            </a:r>
            <a:r>
              <a:rPr lang="en-US" sz="2400" dirty="0">
                <a:solidFill>
                  <a:srgbClr val="060762"/>
                </a:solidFill>
                <a:latin typeface="Open Sans Bol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8925" y="5593858"/>
            <a:ext cx="3799467" cy="39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1"/>
              </a:lnSpc>
            </a:pPr>
            <a:r>
              <a:rPr lang="en-US" sz="2400" dirty="0">
                <a:solidFill>
                  <a:srgbClr val="060762"/>
                </a:solidFill>
                <a:latin typeface="Open Sans Bold"/>
              </a:rPr>
              <a:t>Report </a:t>
            </a:r>
            <a:r>
              <a:rPr lang="en-US" sz="2400" dirty="0" err="1">
                <a:solidFill>
                  <a:srgbClr val="060762"/>
                </a:solidFill>
                <a:latin typeface="Open Sans Bold"/>
              </a:rPr>
              <a:t>Istat</a:t>
            </a:r>
            <a:r>
              <a:rPr lang="en-US" sz="2400" dirty="0">
                <a:solidFill>
                  <a:srgbClr val="060762"/>
                </a:solidFill>
                <a:latin typeface="Open Sans Bold"/>
              </a:rPr>
              <a:t>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9109" y="5945096"/>
            <a:ext cx="4522031" cy="39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1"/>
              </a:lnSpc>
            </a:pPr>
            <a:r>
              <a:rPr lang="en-US" sz="2400" dirty="0">
                <a:solidFill>
                  <a:srgbClr val="060762"/>
                </a:solidFill>
                <a:latin typeface="Open Sans Bold"/>
              </a:rPr>
              <a:t>Report Corte </a:t>
            </a:r>
            <a:r>
              <a:rPr lang="en-US" sz="2400" dirty="0" err="1">
                <a:solidFill>
                  <a:srgbClr val="060762"/>
                </a:solidFill>
                <a:latin typeface="Open Sans Bold"/>
              </a:rPr>
              <a:t>dei</a:t>
            </a:r>
            <a:r>
              <a:rPr lang="en-US" sz="2400" dirty="0">
                <a:solidFill>
                  <a:srgbClr val="060762"/>
                </a:solidFill>
                <a:latin typeface="Open Sans Bold"/>
              </a:rPr>
              <a:t> Conti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9109" y="5138530"/>
            <a:ext cx="5891306" cy="39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1"/>
              </a:lnSpc>
            </a:pPr>
            <a:r>
              <a:rPr lang="en-US" sz="2400" dirty="0">
                <a:solidFill>
                  <a:srgbClr val="060762"/>
                </a:solidFill>
                <a:latin typeface="Open Sans Bold"/>
              </a:rPr>
              <a:t>Report </a:t>
            </a:r>
            <a:r>
              <a:rPr lang="en-US" sz="2400" dirty="0" err="1">
                <a:solidFill>
                  <a:srgbClr val="060762"/>
                </a:solidFill>
                <a:latin typeface="Open Sans Bold"/>
              </a:rPr>
              <a:t>Europedirect</a:t>
            </a:r>
            <a:r>
              <a:rPr lang="en-US" sz="2400" dirty="0">
                <a:solidFill>
                  <a:srgbClr val="060762"/>
                </a:solidFill>
                <a:latin typeface="Open Sans Bold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734800" y="7283728"/>
            <a:ext cx="5073197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912" dirty="0" err="1">
                <a:solidFill>
                  <a:srgbClr val="060762"/>
                </a:solidFill>
                <a:latin typeface="Open Sans Bold"/>
              </a:rPr>
              <a:t>Obblighi</a:t>
            </a:r>
            <a:r>
              <a:rPr lang="en-US" sz="2912" dirty="0">
                <a:solidFill>
                  <a:srgbClr val="060762"/>
                </a:solidFill>
                <a:latin typeface="Open Sans Bold"/>
              </a:rPr>
              <a:t> di </a:t>
            </a:r>
            <a:r>
              <a:rPr lang="en-US" sz="2912" dirty="0" err="1">
                <a:solidFill>
                  <a:srgbClr val="060762"/>
                </a:solidFill>
                <a:latin typeface="Open Sans Bold"/>
              </a:rPr>
              <a:t>informazione</a:t>
            </a:r>
            <a:r>
              <a:rPr lang="en-US" sz="2912" dirty="0">
                <a:solidFill>
                  <a:srgbClr val="060762"/>
                </a:solidFill>
                <a:latin typeface="Open Sans Bold"/>
              </a:rPr>
              <a:t>, </a:t>
            </a:r>
            <a:r>
              <a:rPr lang="en-US" sz="2912" dirty="0" err="1">
                <a:solidFill>
                  <a:srgbClr val="060762"/>
                </a:solidFill>
                <a:latin typeface="Open Sans Bold"/>
              </a:rPr>
              <a:t>comunicazione</a:t>
            </a:r>
            <a:r>
              <a:rPr lang="en-US" sz="2912" dirty="0">
                <a:solidFill>
                  <a:srgbClr val="060762"/>
                </a:solidFill>
                <a:latin typeface="Open Sans Bold"/>
              </a:rPr>
              <a:t>, </a:t>
            </a:r>
            <a:r>
              <a:rPr lang="en-US" sz="2912" dirty="0" err="1">
                <a:solidFill>
                  <a:srgbClr val="060762"/>
                </a:solidFill>
                <a:latin typeface="Open Sans Bold"/>
              </a:rPr>
              <a:t>pubblicità</a:t>
            </a:r>
            <a:r>
              <a:rPr lang="en-US" sz="2912" dirty="0">
                <a:solidFill>
                  <a:srgbClr val="060762"/>
                </a:solidFill>
                <a:latin typeface="Open Sans Bold"/>
              </a:rPr>
              <a:t> </a:t>
            </a:r>
            <a:r>
              <a:rPr lang="en-US" sz="2912" dirty="0" err="1">
                <a:solidFill>
                  <a:srgbClr val="060762"/>
                </a:solidFill>
                <a:latin typeface="Open Sans Bold"/>
              </a:rPr>
              <a:t>dei</a:t>
            </a:r>
            <a:r>
              <a:rPr lang="en-US" sz="2912" dirty="0">
                <a:solidFill>
                  <a:srgbClr val="060762"/>
                </a:solidFill>
                <a:latin typeface="Open Sans Bold"/>
              </a:rPr>
              <a:t> </a:t>
            </a:r>
            <a:r>
              <a:rPr lang="en-US" sz="2912" dirty="0" err="1">
                <a:solidFill>
                  <a:srgbClr val="060762"/>
                </a:solidFill>
                <a:latin typeface="Open Sans Bold"/>
              </a:rPr>
              <a:t>soggetti</a:t>
            </a:r>
            <a:r>
              <a:rPr lang="en-US" sz="2912" dirty="0">
                <a:solidFill>
                  <a:srgbClr val="060762"/>
                </a:solidFill>
                <a:latin typeface="Open Sans Bold"/>
              </a:rPr>
              <a:t> </a:t>
            </a:r>
            <a:r>
              <a:rPr lang="en-US" sz="2912" dirty="0" err="1">
                <a:solidFill>
                  <a:srgbClr val="060762"/>
                </a:solidFill>
                <a:latin typeface="Open Sans Bold"/>
              </a:rPr>
              <a:t>attuatori</a:t>
            </a:r>
            <a:r>
              <a:rPr lang="en-US" sz="2912" dirty="0">
                <a:solidFill>
                  <a:srgbClr val="060762"/>
                </a:solidFill>
                <a:latin typeface="Open Sans Bold"/>
              </a:rPr>
              <a:t> </a:t>
            </a:r>
          </a:p>
          <a:p>
            <a:pPr algn="just">
              <a:lnSpc>
                <a:spcPts val="3220"/>
              </a:lnSpc>
            </a:pPr>
            <a:r>
              <a:rPr lang="en-US" sz="2912" dirty="0">
                <a:solidFill>
                  <a:srgbClr val="060762"/>
                </a:solidFill>
                <a:latin typeface="Open Sans Bold"/>
              </a:rPr>
              <a:t>e </a:t>
            </a:r>
            <a:r>
              <a:rPr lang="en-US" sz="2912" dirty="0" err="1">
                <a:solidFill>
                  <a:srgbClr val="060762"/>
                </a:solidFill>
                <a:latin typeface="Open Sans Bold"/>
              </a:rPr>
              <a:t>informazione</a:t>
            </a:r>
            <a:r>
              <a:rPr lang="en-US" sz="2912" dirty="0">
                <a:solidFill>
                  <a:srgbClr val="060762"/>
                </a:solidFill>
                <a:latin typeface="Open Sans Bold"/>
              </a:rPr>
              <a:t> al </a:t>
            </a:r>
            <a:r>
              <a:rPr lang="en-US" sz="2912" dirty="0" err="1">
                <a:solidFill>
                  <a:srgbClr val="060762"/>
                </a:solidFill>
                <a:latin typeface="Open Sans Bold"/>
              </a:rPr>
              <a:t>grande</a:t>
            </a:r>
            <a:r>
              <a:rPr lang="en-US" sz="2912" dirty="0">
                <a:solidFill>
                  <a:srgbClr val="060762"/>
                </a:solidFill>
                <a:latin typeface="Open Sans Bold"/>
              </a:rPr>
              <a:t> </a:t>
            </a:r>
            <a:r>
              <a:rPr lang="en-US" sz="2912" dirty="0" err="1">
                <a:solidFill>
                  <a:srgbClr val="060762"/>
                </a:solidFill>
                <a:latin typeface="Open Sans Bold"/>
              </a:rPr>
              <a:t>pubblico</a:t>
            </a:r>
            <a:endParaRPr lang="en-US" sz="2912" dirty="0">
              <a:solidFill>
                <a:srgbClr val="060762"/>
              </a:solidFill>
              <a:latin typeface="Open Sans Bold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2D660F8E-01A4-4A66-B45B-3F0E06A1A2DE}"/>
              </a:ext>
            </a:extLst>
          </p:cNvPr>
          <p:cNvSpPr/>
          <p:nvPr/>
        </p:nvSpPr>
        <p:spPr>
          <a:xfrm rot="10800000">
            <a:off x="5803300" y="3784453"/>
            <a:ext cx="254148" cy="678549"/>
          </a:xfrm>
          <a:custGeom>
            <a:avLst/>
            <a:gdLst/>
            <a:ahLst/>
            <a:cxnLst/>
            <a:rect l="l" t="t" r="r" b="b"/>
            <a:pathLst>
              <a:path w="254148" h="678549">
                <a:moveTo>
                  <a:pt x="0" y="0"/>
                </a:moveTo>
                <a:lnTo>
                  <a:pt x="254148" y="0"/>
                </a:lnTo>
                <a:lnTo>
                  <a:pt x="254148" y="678550"/>
                </a:lnTo>
                <a:lnTo>
                  <a:pt x="0" y="6785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5DF1426A-6FCF-4C96-886E-44CD038FB5D8}"/>
              </a:ext>
            </a:extLst>
          </p:cNvPr>
          <p:cNvSpPr txBox="1"/>
          <p:nvPr/>
        </p:nvSpPr>
        <p:spPr>
          <a:xfrm>
            <a:off x="728925" y="6385042"/>
            <a:ext cx="4684738" cy="39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01"/>
              </a:lnSpc>
            </a:pPr>
            <a:r>
              <a:rPr lang="en-US" sz="2400" dirty="0">
                <a:solidFill>
                  <a:srgbClr val="060762"/>
                </a:solidFill>
                <a:latin typeface="Open Sans Bold"/>
              </a:rPr>
              <a:t>Report Guardia di </a:t>
            </a:r>
            <a:r>
              <a:rPr lang="en-US" sz="2400" dirty="0" err="1">
                <a:solidFill>
                  <a:srgbClr val="060762"/>
                </a:solidFill>
                <a:latin typeface="Open Sans Bold"/>
              </a:rPr>
              <a:t>Finanza</a:t>
            </a:r>
            <a:r>
              <a:rPr lang="en-US" sz="2400" dirty="0">
                <a:solidFill>
                  <a:srgbClr val="060762"/>
                </a:solidFill>
                <a:latin typeface="Open Sans Bold"/>
              </a:rPr>
              <a:t>   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8CB47CB7-1D50-4245-A925-5AEA78485C1B}"/>
              </a:ext>
            </a:extLst>
          </p:cNvPr>
          <p:cNvSpPr txBox="1"/>
          <p:nvPr/>
        </p:nvSpPr>
        <p:spPr>
          <a:xfrm>
            <a:off x="748653" y="6845998"/>
            <a:ext cx="4684738" cy="39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01"/>
              </a:lnSpc>
            </a:pPr>
            <a:r>
              <a:rPr lang="en-US" sz="2400" dirty="0" err="1">
                <a:solidFill>
                  <a:srgbClr val="060762"/>
                </a:solidFill>
                <a:latin typeface="Open Sans Bold"/>
              </a:rPr>
              <a:t>Altri</a:t>
            </a:r>
            <a:r>
              <a:rPr lang="en-US" sz="2400" dirty="0">
                <a:solidFill>
                  <a:srgbClr val="060762"/>
                </a:solidFill>
                <a:latin typeface="Open Sans Bold"/>
              </a:rPr>
              <a:t> report </a:t>
            </a: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E7FD10A4-0CF5-4E31-B7CC-08CCDE2A2363}"/>
              </a:ext>
            </a:extLst>
          </p:cNvPr>
          <p:cNvSpPr/>
          <p:nvPr/>
        </p:nvSpPr>
        <p:spPr>
          <a:xfrm rot="10800000">
            <a:off x="5844619" y="2061693"/>
            <a:ext cx="2331561" cy="827828"/>
          </a:xfrm>
          <a:custGeom>
            <a:avLst/>
            <a:gdLst/>
            <a:ahLst/>
            <a:cxnLst/>
            <a:rect l="l" t="t" r="r" b="b"/>
            <a:pathLst>
              <a:path w="2331561" h="827828">
                <a:moveTo>
                  <a:pt x="0" y="0"/>
                </a:moveTo>
                <a:lnTo>
                  <a:pt x="2331562" y="0"/>
                </a:lnTo>
                <a:lnTo>
                  <a:pt x="2331562" y="827828"/>
                </a:lnTo>
                <a:lnTo>
                  <a:pt x="0" y="8278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28" name="Immagine 27">
            <a:hlinkClick r:id="rId10"/>
            <a:extLst>
              <a:ext uri="{FF2B5EF4-FFF2-40B4-BE49-F238E27FC236}">
                <a16:creationId xmlns:a16="http://schemas.microsoft.com/office/drawing/2014/main" id="{5C0D39D0-F3EF-434E-BD17-C4F1FB4A57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754814"/>
            <a:ext cx="4806740" cy="777340"/>
          </a:xfrm>
          <a:prstGeom prst="rect">
            <a:avLst/>
          </a:prstGeom>
        </p:spPr>
      </p:pic>
      <p:sp>
        <p:nvSpPr>
          <p:cNvPr id="29" name="Freeform 10">
            <a:extLst>
              <a:ext uri="{FF2B5EF4-FFF2-40B4-BE49-F238E27FC236}">
                <a16:creationId xmlns:a16="http://schemas.microsoft.com/office/drawing/2014/main" id="{2523EBC8-2FF2-4AEA-B1B7-7AED7146822C}"/>
              </a:ext>
            </a:extLst>
          </p:cNvPr>
          <p:cNvSpPr/>
          <p:nvPr/>
        </p:nvSpPr>
        <p:spPr>
          <a:xfrm rot="9933468" flipV="1">
            <a:off x="10581517" y="2451752"/>
            <a:ext cx="442202" cy="843250"/>
          </a:xfrm>
          <a:custGeom>
            <a:avLst/>
            <a:gdLst/>
            <a:ahLst/>
            <a:cxnLst/>
            <a:rect l="l" t="t" r="r" b="b"/>
            <a:pathLst>
              <a:path w="280594" h="530333">
                <a:moveTo>
                  <a:pt x="0" y="530333"/>
                </a:moveTo>
                <a:lnTo>
                  <a:pt x="280594" y="530333"/>
                </a:lnTo>
                <a:lnTo>
                  <a:pt x="280594" y="0"/>
                </a:lnTo>
                <a:lnTo>
                  <a:pt x="0" y="0"/>
                </a:lnTo>
                <a:lnTo>
                  <a:pt x="0" y="53033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F532533E-4767-4B50-B37B-C9D0044E30C2}"/>
              </a:ext>
            </a:extLst>
          </p:cNvPr>
          <p:cNvSpPr/>
          <p:nvPr/>
        </p:nvSpPr>
        <p:spPr>
          <a:xfrm rot="9933468" flipH="1" flipV="1">
            <a:off x="16195124" y="2707462"/>
            <a:ext cx="555516" cy="530333"/>
          </a:xfrm>
          <a:custGeom>
            <a:avLst/>
            <a:gdLst/>
            <a:ahLst/>
            <a:cxnLst/>
            <a:rect l="l" t="t" r="r" b="b"/>
            <a:pathLst>
              <a:path w="280594" h="530333">
                <a:moveTo>
                  <a:pt x="0" y="530333"/>
                </a:moveTo>
                <a:lnTo>
                  <a:pt x="280594" y="530333"/>
                </a:lnTo>
                <a:lnTo>
                  <a:pt x="280594" y="0"/>
                </a:lnTo>
                <a:lnTo>
                  <a:pt x="0" y="0"/>
                </a:lnTo>
                <a:lnTo>
                  <a:pt x="0" y="53033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91989" cy="10287000"/>
            <a:chOff x="0" y="0"/>
            <a:chExt cx="505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65" cy="2709333"/>
            </a:xfrm>
            <a:custGeom>
              <a:avLst/>
              <a:gdLst/>
              <a:ahLst/>
              <a:cxnLst/>
              <a:rect l="l" t="t" r="r" b="b"/>
              <a:pathLst>
                <a:path w="50565" h="2709333">
                  <a:moveTo>
                    <a:pt x="0" y="0"/>
                  </a:moveTo>
                  <a:lnTo>
                    <a:pt x="50565" y="0"/>
                  </a:lnTo>
                  <a:lnTo>
                    <a:pt x="505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607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5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909959" y="8454091"/>
            <a:ext cx="1354724" cy="1117242"/>
          </a:xfrm>
          <a:custGeom>
            <a:avLst/>
            <a:gdLst/>
            <a:ahLst/>
            <a:cxnLst/>
            <a:rect l="l" t="t" r="r" b="b"/>
            <a:pathLst>
              <a:path w="1354724" h="1117242">
                <a:moveTo>
                  <a:pt x="0" y="0"/>
                </a:moveTo>
                <a:lnTo>
                  <a:pt x="1354724" y="0"/>
                </a:lnTo>
                <a:lnTo>
                  <a:pt x="1354724" y="1117242"/>
                </a:lnTo>
                <a:lnTo>
                  <a:pt x="0" y="1117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48653" y="148739"/>
            <a:ext cx="13045903" cy="1621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9"/>
              </a:lnSpc>
            </a:pPr>
            <a:r>
              <a:rPr lang="en-US" sz="5391" dirty="0" err="1">
                <a:solidFill>
                  <a:srgbClr val="060762"/>
                </a:solidFill>
                <a:latin typeface="Inter Bold"/>
              </a:rPr>
              <a:t>Attività</a:t>
            </a:r>
            <a:r>
              <a:rPr lang="en-US" sz="5391" dirty="0">
                <a:solidFill>
                  <a:srgbClr val="060762"/>
                </a:solidFill>
                <a:latin typeface="Inter Bold"/>
              </a:rPr>
              <a:t> di</a:t>
            </a:r>
            <a:r>
              <a:rPr lang="en-US" sz="5391" dirty="0">
                <a:solidFill>
                  <a:srgbClr val="070707"/>
                </a:solidFill>
                <a:latin typeface="Inter Bold"/>
              </a:rPr>
              <a:t> </a:t>
            </a:r>
            <a:r>
              <a:rPr lang="en-US" sz="5391" dirty="0" err="1">
                <a:solidFill>
                  <a:srgbClr val="C6AD5F"/>
                </a:solidFill>
                <a:latin typeface="Inter Bold"/>
              </a:rPr>
              <a:t>supporto</a:t>
            </a:r>
            <a:r>
              <a:rPr lang="en-US" sz="5391" dirty="0">
                <a:solidFill>
                  <a:srgbClr val="C6AD5F"/>
                </a:solidFill>
                <a:latin typeface="Inter Bold"/>
              </a:rPr>
              <a:t> ai </a:t>
            </a:r>
            <a:r>
              <a:rPr lang="en-US" sz="5391" dirty="0" err="1">
                <a:solidFill>
                  <a:srgbClr val="C6AD5F"/>
                </a:solidFill>
                <a:latin typeface="Inter Bold"/>
              </a:rPr>
              <a:t>soggetti</a:t>
            </a:r>
            <a:r>
              <a:rPr lang="en-US" sz="5391" dirty="0">
                <a:solidFill>
                  <a:srgbClr val="C6AD5F"/>
                </a:solidFill>
                <a:latin typeface="Inter Bold"/>
              </a:rPr>
              <a:t> </a:t>
            </a:r>
            <a:r>
              <a:rPr lang="en-US" sz="5391" dirty="0" err="1">
                <a:solidFill>
                  <a:srgbClr val="C6AD5F"/>
                </a:solidFill>
                <a:latin typeface="Inter Bold"/>
              </a:rPr>
              <a:t>attuatori</a:t>
            </a:r>
            <a:endParaRPr lang="en-US" sz="5391" dirty="0">
              <a:solidFill>
                <a:srgbClr val="C6AD5F"/>
              </a:solidFill>
              <a:latin typeface="Inter Bold"/>
            </a:endParaRPr>
          </a:p>
        </p:txBody>
      </p:sp>
      <p:sp>
        <p:nvSpPr>
          <p:cNvPr id="7" name="Freeform 7"/>
          <p:cNvSpPr/>
          <p:nvPr/>
        </p:nvSpPr>
        <p:spPr>
          <a:xfrm rot="-4477047">
            <a:off x="10575113" y="3814695"/>
            <a:ext cx="280594" cy="530333"/>
          </a:xfrm>
          <a:custGeom>
            <a:avLst/>
            <a:gdLst/>
            <a:ahLst/>
            <a:cxnLst/>
            <a:rect l="l" t="t" r="r" b="b"/>
            <a:pathLst>
              <a:path w="280594" h="530333">
                <a:moveTo>
                  <a:pt x="0" y="0"/>
                </a:moveTo>
                <a:lnTo>
                  <a:pt x="280594" y="0"/>
                </a:lnTo>
                <a:lnTo>
                  <a:pt x="280594" y="530332"/>
                </a:lnTo>
                <a:lnTo>
                  <a:pt x="0" y="5303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77269" y="2571379"/>
            <a:ext cx="7774756" cy="1041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60762"/>
                </a:solidFill>
                <a:latin typeface="Open Sans Bold"/>
              </a:rPr>
              <a:t>RILEVAZIONE COSTANTE DEL FABBISOGNO DI ASSISTENZA TECNICA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37384" y="4440382"/>
            <a:ext cx="6806885" cy="302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C6AD5F"/>
                </a:solidFill>
                <a:latin typeface="Open Sans Bold"/>
              </a:rPr>
              <a:t>68 </a:t>
            </a:r>
            <a:r>
              <a:rPr lang="en-US" sz="2399" dirty="0" err="1">
                <a:solidFill>
                  <a:srgbClr val="C6AD5F"/>
                </a:solidFill>
                <a:latin typeface="Open Sans Bold"/>
              </a:rPr>
              <a:t>interviste</a:t>
            </a:r>
            <a:r>
              <a:rPr lang="en-US" sz="2399" dirty="0">
                <a:solidFill>
                  <a:srgbClr val="C6AD5F"/>
                </a:solidFill>
                <a:latin typeface="Open Sans Bold"/>
              </a:rPr>
              <a:t> </a:t>
            </a:r>
            <a:r>
              <a:rPr lang="en-US" sz="2399" dirty="0" err="1">
                <a:solidFill>
                  <a:srgbClr val="C6AD5F"/>
                </a:solidFill>
                <a:latin typeface="Open Sans Bold"/>
              </a:rPr>
              <a:t>telefoniche</a:t>
            </a:r>
            <a:r>
              <a:rPr lang="en-US" sz="2399" dirty="0">
                <a:solidFill>
                  <a:srgbClr val="C6AD5F"/>
                </a:solidFill>
                <a:latin typeface="Open Sans Bold"/>
              </a:rPr>
              <a:t> </a:t>
            </a:r>
          </a:p>
          <a:p>
            <a:pPr algn="ctr">
              <a:lnSpc>
                <a:spcPts val="3359"/>
              </a:lnSpc>
            </a:pPr>
            <a:r>
              <a:rPr lang="en-US" sz="2399" dirty="0" err="1">
                <a:solidFill>
                  <a:srgbClr val="000000"/>
                </a:solidFill>
                <a:latin typeface="Open Sans"/>
              </a:rPr>
              <a:t>giugno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/</a:t>
            </a:r>
            <a:r>
              <a:rPr lang="en-US" sz="2399" dirty="0" err="1">
                <a:solidFill>
                  <a:srgbClr val="000000"/>
                </a:solidFill>
                <a:latin typeface="Open Sans"/>
              </a:rPr>
              <a:t>luglio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99" u="sng" dirty="0">
                <a:solidFill>
                  <a:srgbClr val="000000"/>
                </a:solidFill>
                <a:latin typeface="Open Sans"/>
              </a:rPr>
              <a:t>2023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ctr"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Open Sans"/>
              </a:rPr>
              <a:t>per 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Open Sans"/>
              </a:rPr>
              <a:t>censire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in </a:t>
            </a:r>
            <a:r>
              <a:rPr lang="en-US" sz="2399" dirty="0" err="1">
                <a:solidFill>
                  <a:srgbClr val="000000"/>
                </a:solidFill>
                <a:latin typeface="Open Sans"/>
              </a:rPr>
              <a:t>maniera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</a:rPr>
              <a:t>puntuale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</a:rPr>
              <a:t>i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99" dirty="0">
                <a:solidFill>
                  <a:srgbClr val="C6AD5F"/>
                </a:solidFill>
                <a:latin typeface="Open Sans Bold"/>
              </a:rPr>
              <a:t>CUP </a:t>
            </a:r>
            <a:r>
              <a:rPr lang="en-US" sz="2399" dirty="0" err="1">
                <a:solidFill>
                  <a:srgbClr val="000000"/>
                </a:solidFill>
                <a:latin typeface="Open Sans"/>
              </a:rPr>
              <a:t>gestiti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</a:rPr>
              <a:t>dai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</a:rPr>
              <a:t>vari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</a:rPr>
              <a:t>Soggetti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</a:rPr>
              <a:t>Attuatori</a:t>
            </a:r>
            <a:endParaRPr lang="en-US" sz="2399" dirty="0">
              <a:solidFill>
                <a:srgbClr val="000000"/>
              </a:solidFill>
              <a:latin typeface="Open Sans"/>
            </a:endParaRP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Open Sans"/>
              </a:rPr>
              <a:t>sondare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Open Sans"/>
              </a:rPr>
              <a:t>i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99" dirty="0" err="1">
                <a:solidFill>
                  <a:srgbClr val="C6AD5F"/>
                </a:solidFill>
                <a:latin typeface="Open Sans Bold"/>
              </a:rPr>
              <a:t>fabbisogni</a:t>
            </a:r>
            <a:r>
              <a:rPr lang="en-US" sz="2399" dirty="0">
                <a:solidFill>
                  <a:srgbClr val="C6AD5F"/>
                </a:solidFill>
                <a:latin typeface="Open Sans Bold"/>
              </a:rPr>
              <a:t> di </a:t>
            </a:r>
            <a:r>
              <a:rPr lang="en-US" sz="2399" dirty="0" err="1">
                <a:solidFill>
                  <a:srgbClr val="C6AD5F"/>
                </a:solidFill>
                <a:latin typeface="Open Sans Bold"/>
              </a:rPr>
              <a:t>assistenza</a:t>
            </a:r>
            <a:r>
              <a:rPr lang="en-US" sz="2399" dirty="0">
                <a:solidFill>
                  <a:srgbClr val="C6AD5F"/>
                </a:solidFill>
                <a:latin typeface="Open Sans Bold"/>
              </a:rPr>
              <a:t> </a:t>
            </a:r>
            <a:r>
              <a:rPr lang="en-US" sz="2399" dirty="0" err="1">
                <a:solidFill>
                  <a:srgbClr val="C6AD5F"/>
                </a:solidFill>
                <a:latin typeface="Open Sans Bold"/>
              </a:rPr>
              <a:t>tecnica</a:t>
            </a:r>
            <a:endParaRPr lang="en-US" sz="2399" dirty="0">
              <a:solidFill>
                <a:srgbClr val="C6AD5F"/>
              </a:solidFill>
              <a:latin typeface="Open Sans Bold"/>
            </a:endParaRPr>
          </a:p>
        </p:txBody>
      </p:sp>
      <p:sp>
        <p:nvSpPr>
          <p:cNvPr id="10" name="Freeform 10"/>
          <p:cNvSpPr/>
          <p:nvPr/>
        </p:nvSpPr>
        <p:spPr>
          <a:xfrm rot="-4477047" flipV="1">
            <a:off x="6972168" y="3761658"/>
            <a:ext cx="280594" cy="530333"/>
          </a:xfrm>
          <a:custGeom>
            <a:avLst/>
            <a:gdLst/>
            <a:ahLst/>
            <a:cxnLst/>
            <a:rect l="l" t="t" r="r" b="b"/>
            <a:pathLst>
              <a:path w="280594" h="530333">
                <a:moveTo>
                  <a:pt x="0" y="530333"/>
                </a:moveTo>
                <a:lnTo>
                  <a:pt x="280594" y="530333"/>
                </a:lnTo>
                <a:lnTo>
                  <a:pt x="280594" y="0"/>
                </a:lnTo>
                <a:lnTo>
                  <a:pt x="0" y="0"/>
                </a:lnTo>
                <a:lnTo>
                  <a:pt x="0" y="53033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422528" y="4440382"/>
            <a:ext cx="7074818" cy="3458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C6AD5F"/>
                </a:solidFill>
                <a:latin typeface="Open Sans Bold"/>
              </a:rPr>
              <a:t>88 </a:t>
            </a:r>
            <a:r>
              <a:rPr lang="en-US" sz="2399" dirty="0" err="1">
                <a:solidFill>
                  <a:srgbClr val="C6AD5F"/>
                </a:solidFill>
                <a:latin typeface="Open Sans Bold"/>
              </a:rPr>
              <a:t>interviste</a:t>
            </a:r>
            <a:r>
              <a:rPr lang="en-US" sz="2399" dirty="0">
                <a:solidFill>
                  <a:srgbClr val="C6AD5F"/>
                </a:solidFill>
                <a:latin typeface="Open Sans Bold"/>
              </a:rPr>
              <a:t> </a:t>
            </a:r>
            <a:r>
              <a:rPr lang="en-US" sz="2399" dirty="0" err="1">
                <a:solidFill>
                  <a:srgbClr val="C6AD5F"/>
                </a:solidFill>
                <a:latin typeface="Open Sans Bold"/>
              </a:rPr>
              <a:t>telefoniche</a:t>
            </a:r>
            <a:r>
              <a:rPr lang="en-US" sz="2399" dirty="0">
                <a:solidFill>
                  <a:srgbClr val="C6AD5F"/>
                </a:solidFill>
                <a:latin typeface="Open Sans Bold"/>
              </a:rPr>
              <a:t> </a:t>
            </a:r>
          </a:p>
          <a:p>
            <a:pPr algn="ctr">
              <a:lnSpc>
                <a:spcPts val="3359"/>
              </a:lnSpc>
            </a:pPr>
            <a:r>
              <a:rPr lang="en-US" sz="2399" dirty="0" err="1">
                <a:solidFill>
                  <a:srgbClr val="000000"/>
                </a:solidFill>
                <a:latin typeface="Open Sans"/>
              </a:rPr>
              <a:t>aprile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/</a:t>
            </a:r>
            <a:r>
              <a:rPr lang="en-US" sz="2399" dirty="0" err="1">
                <a:solidFill>
                  <a:srgbClr val="000000"/>
                </a:solidFill>
                <a:latin typeface="Open Sans"/>
              </a:rPr>
              <a:t>maggio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99" u="sng" dirty="0">
                <a:solidFill>
                  <a:srgbClr val="000000"/>
                </a:solidFill>
                <a:latin typeface="Open Sans"/>
              </a:rPr>
              <a:t>2024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ctr"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Open Sans"/>
              </a:rPr>
              <a:t>per 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Open Sans"/>
              </a:rPr>
              <a:t>pianificare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99" dirty="0" err="1">
                <a:solidFill>
                  <a:srgbClr val="C6AD5F"/>
                </a:solidFill>
                <a:latin typeface="Open Sans Bold"/>
              </a:rPr>
              <a:t>sessioni</a:t>
            </a:r>
            <a:r>
              <a:rPr lang="en-US" sz="2399" dirty="0">
                <a:solidFill>
                  <a:srgbClr val="C6AD5F"/>
                </a:solidFill>
                <a:latin typeface="Open Sans Bold"/>
              </a:rPr>
              <a:t> di tutoring</a:t>
            </a:r>
            <a:r>
              <a:rPr lang="en-US" sz="2399" dirty="0">
                <a:solidFill>
                  <a:srgbClr val="C6AD5F"/>
                </a:solidFill>
                <a:latin typeface="Open Sans"/>
              </a:rPr>
              <a:t> 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Open Sans"/>
              </a:rPr>
              <a:t>programmare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99" dirty="0" err="1">
                <a:solidFill>
                  <a:srgbClr val="C6AD5F"/>
                </a:solidFill>
                <a:latin typeface="Open Sans Bold"/>
              </a:rPr>
              <a:t>incontri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99" dirty="0" err="1">
                <a:solidFill>
                  <a:srgbClr val="C6AD5F"/>
                </a:solidFill>
                <a:latin typeface="Open Sans Bold"/>
              </a:rPr>
              <a:t>sul</a:t>
            </a:r>
            <a:r>
              <a:rPr lang="en-US" sz="2399" dirty="0">
                <a:solidFill>
                  <a:srgbClr val="C6AD5F"/>
                </a:solidFill>
                <a:latin typeface="Open Sans Bold"/>
              </a:rPr>
              <a:t> campo 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Open Sans"/>
              </a:rPr>
              <a:t>promuovere</a:t>
            </a:r>
            <a:r>
              <a:rPr lang="en-US" sz="23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399" dirty="0" err="1">
                <a:solidFill>
                  <a:srgbClr val="C6AD5F"/>
                </a:solidFill>
                <a:latin typeface="Open Sans Bold"/>
              </a:rPr>
              <a:t>l‘attività</a:t>
            </a:r>
            <a:r>
              <a:rPr lang="en-US" sz="2399" dirty="0">
                <a:solidFill>
                  <a:srgbClr val="C6AD5F"/>
                </a:solidFill>
                <a:latin typeface="Open Sans Bold"/>
              </a:rPr>
              <a:t> di </a:t>
            </a:r>
            <a:r>
              <a:rPr lang="en-US" sz="2399" dirty="0" err="1">
                <a:solidFill>
                  <a:srgbClr val="C6AD5F"/>
                </a:solidFill>
                <a:latin typeface="Open Sans Bold"/>
              </a:rPr>
              <a:t>assistenza</a:t>
            </a:r>
            <a:r>
              <a:rPr lang="en-US" sz="2399" dirty="0">
                <a:solidFill>
                  <a:srgbClr val="C6AD5F"/>
                </a:solidFill>
                <a:latin typeface="Open Sans Bold"/>
              </a:rPr>
              <a:t> </a:t>
            </a:r>
            <a:r>
              <a:rPr lang="en-US" sz="2399" dirty="0" err="1">
                <a:solidFill>
                  <a:srgbClr val="C6AD5F"/>
                </a:solidFill>
                <a:latin typeface="Open Sans Bold"/>
              </a:rPr>
              <a:t>tecnica</a:t>
            </a:r>
            <a:r>
              <a:rPr lang="en-US" sz="2399" dirty="0">
                <a:solidFill>
                  <a:srgbClr val="C6AD5F"/>
                </a:solidFill>
                <a:latin typeface="Open Sans Bold"/>
              </a:rPr>
              <a:t> 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Open Sans"/>
              </a:rPr>
              <a:t>pianificare</a:t>
            </a:r>
            <a:r>
              <a:rPr lang="en-US" sz="23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399" dirty="0" err="1">
                <a:solidFill>
                  <a:srgbClr val="C6AD5F"/>
                </a:solidFill>
                <a:latin typeface="Open Sans Bold"/>
              </a:rPr>
              <a:t>nuove</a:t>
            </a:r>
            <a:r>
              <a:rPr lang="en-US" sz="2399" dirty="0">
                <a:solidFill>
                  <a:srgbClr val="C6AD5F"/>
                </a:solidFill>
                <a:latin typeface="Open Sans Bold"/>
              </a:rPr>
              <a:t> </a:t>
            </a:r>
            <a:r>
              <a:rPr lang="en-US" sz="2399" dirty="0" err="1">
                <a:solidFill>
                  <a:srgbClr val="C6AD5F"/>
                </a:solidFill>
                <a:latin typeface="Open Sans Bold"/>
              </a:rPr>
              <a:t>linee</a:t>
            </a:r>
            <a:r>
              <a:rPr lang="en-US" sz="2399" dirty="0">
                <a:solidFill>
                  <a:srgbClr val="C6AD5F"/>
                </a:solidFill>
                <a:latin typeface="Open Sans Bold"/>
              </a:rPr>
              <a:t> di </a:t>
            </a:r>
            <a:r>
              <a:rPr lang="en-US" sz="2399" dirty="0" err="1">
                <a:solidFill>
                  <a:srgbClr val="C6AD5F"/>
                </a:solidFill>
                <a:latin typeface="Open Sans Bold"/>
              </a:rPr>
              <a:t>attività</a:t>
            </a:r>
            <a:endParaRPr lang="en-US" sz="2399" dirty="0">
              <a:solidFill>
                <a:srgbClr val="C6AD5F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91989" cy="10287000"/>
            <a:chOff x="0" y="0"/>
            <a:chExt cx="505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65" cy="2709333"/>
            </a:xfrm>
            <a:custGeom>
              <a:avLst/>
              <a:gdLst/>
              <a:ahLst/>
              <a:cxnLst/>
              <a:rect l="l" t="t" r="r" b="b"/>
              <a:pathLst>
                <a:path w="50565" h="2709333">
                  <a:moveTo>
                    <a:pt x="0" y="0"/>
                  </a:moveTo>
                  <a:lnTo>
                    <a:pt x="50565" y="0"/>
                  </a:lnTo>
                  <a:lnTo>
                    <a:pt x="505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607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5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909959" y="8323205"/>
            <a:ext cx="1354724" cy="1117242"/>
          </a:xfrm>
          <a:custGeom>
            <a:avLst/>
            <a:gdLst/>
            <a:ahLst/>
            <a:cxnLst/>
            <a:rect l="l" t="t" r="r" b="b"/>
            <a:pathLst>
              <a:path w="1354724" h="1117242">
                <a:moveTo>
                  <a:pt x="0" y="0"/>
                </a:moveTo>
                <a:lnTo>
                  <a:pt x="1354724" y="0"/>
                </a:lnTo>
                <a:lnTo>
                  <a:pt x="1354724" y="1117243"/>
                </a:lnTo>
                <a:lnTo>
                  <a:pt x="0" y="1117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5397421" y="1620184"/>
            <a:ext cx="254148" cy="678549"/>
          </a:xfrm>
          <a:custGeom>
            <a:avLst/>
            <a:gdLst/>
            <a:ahLst/>
            <a:cxnLst/>
            <a:rect l="l" t="t" r="r" b="b"/>
            <a:pathLst>
              <a:path w="254148" h="678549">
                <a:moveTo>
                  <a:pt x="0" y="0"/>
                </a:moveTo>
                <a:lnTo>
                  <a:pt x="254148" y="0"/>
                </a:lnTo>
                <a:lnTo>
                  <a:pt x="254148" y="678550"/>
                </a:lnTo>
                <a:lnTo>
                  <a:pt x="0" y="678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33417">
            <a:off x="9968374" y="1617995"/>
            <a:ext cx="254148" cy="678549"/>
          </a:xfrm>
          <a:custGeom>
            <a:avLst/>
            <a:gdLst/>
            <a:ahLst/>
            <a:cxnLst/>
            <a:rect l="l" t="t" r="r" b="b"/>
            <a:pathLst>
              <a:path w="254148" h="678549">
                <a:moveTo>
                  <a:pt x="0" y="0"/>
                </a:moveTo>
                <a:lnTo>
                  <a:pt x="254147" y="0"/>
                </a:lnTo>
                <a:lnTo>
                  <a:pt x="254147" y="678549"/>
                </a:lnTo>
                <a:lnTo>
                  <a:pt x="0" y="6785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338036" y="1285988"/>
            <a:ext cx="3184353" cy="1308480"/>
          </a:xfrm>
          <a:custGeom>
            <a:avLst/>
            <a:gdLst/>
            <a:ahLst/>
            <a:cxnLst/>
            <a:rect l="l" t="t" r="r" b="b"/>
            <a:pathLst>
              <a:path w="3184353" h="1308480">
                <a:moveTo>
                  <a:pt x="0" y="0"/>
                </a:moveTo>
                <a:lnTo>
                  <a:pt x="3184354" y="0"/>
                </a:lnTo>
                <a:lnTo>
                  <a:pt x="3184354" y="1308480"/>
                </a:lnTo>
                <a:lnTo>
                  <a:pt x="0" y="1308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0321" y="200025"/>
            <a:ext cx="13703891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9"/>
              </a:lnSpc>
            </a:pPr>
            <a:r>
              <a:rPr lang="en-US" sz="5391">
                <a:solidFill>
                  <a:srgbClr val="060762"/>
                </a:solidFill>
                <a:latin typeface="Inter Bold"/>
              </a:rPr>
              <a:t>Attività di</a:t>
            </a:r>
            <a:r>
              <a:rPr lang="en-US" sz="5391">
                <a:solidFill>
                  <a:srgbClr val="070707"/>
                </a:solidFill>
                <a:latin typeface="Inter Bold"/>
              </a:rPr>
              <a:t> </a:t>
            </a:r>
            <a:r>
              <a:rPr lang="en-US" sz="5391">
                <a:solidFill>
                  <a:srgbClr val="C6AD5F"/>
                </a:solidFill>
                <a:latin typeface="Inter Bold"/>
              </a:rPr>
              <a:t>supporto ai soggetti attuatori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5623" y="1584003"/>
            <a:ext cx="4799372" cy="1467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2"/>
              </a:lnSpc>
            </a:pPr>
            <a:r>
              <a:rPr lang="en-US" sz="2787" dirty="0" err="1">
                <a:solidFill>
                  <a:srgbClr val="000000"/>
                </a:solidFill>
                <a:latin typeface="Open Sans Bold"/>
              </a:rPr>
              <a:t>Percorso</a:t>
            </a:r>
            <a:r>
              <a:rPr lang="en-US" sz="2787" dirty="0">
                <a:solidFill>
                  <a:srgbClr val="000000"/>
                </a:solidFill>
                <a:latin typeface="Open Sans Bold"/>
              </a:rPr>
              <a:t> di </a:t>
            </a:r>
            <a:r>
              <a:rPr lang="en-US" sz="2787" dirty="0" err="1">
                <a:solidFill>
                  <a:srgbClr val="000000"/>
                </a:solidFill>
                <a:latin typeface="Open Sans Bold"/>
              </a:rPr>
              <a:t>formazione</a:t>
            </a:r>
            <a:r>
              <a:rPr lang="en-US" sz="2787" dirty="0">
                <a:solidFill>
                  <a:srgbClr val="000000"/>
                </a:solidFill>
                <a:latin typeface="Open Sans Bold"/>
              </a:rPr>
              <a:t> </a:t>
            </a:r>
          </a:p>
          <a:p>
            <a:pPr algn="l">
              <a:lnSpc>
                <a:spcPts val="3902"/>
              </a:lnSpc>
            </a:pPr>
            <a:r>
              <a:rPr lang="en-US" sz="2787" dirty="0">
                <a:solidFill>
                  <a:srgbClr val="000000"/>
                </a:solidFill>
                <a:latin typeface="Open Sans Bold"/>
              </a:rPr>
              <a:t>in </a:t>
            </a:r>
            <a:r>
              <a:rPr lang="en-US" sz="2787" dirty="0" err="1">
                <a:solidFill>
                  <a:srgbClr val="000000"/>
                </a:solidFill>
                <a:latin typeface="Open Sans Bold"/>
              </a:rPr>
              <a:t>collaborazione</a:t>
            </a:r>
            <a:r>
              <a:rPr lang="en-US" sz="2787" dirty="0">
                <a:solidFill>
                  <a:srgbClr val="000000"/>
                </a:solidFill>
                <a:latin typeface="Open Sans Bold"/>
              </a:rPr>
              <a:t> con  SDA Bocconi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96367" y="1678732"/>
            <a:ext cx="258574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60762"/>
                </a:solidFill>
                <a:latin typeface="Open Sans Bold"/>
              </a:rPr>
              <a:t>FORMAZIONE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13370" y="1185112"/>
            <a:ext cx="6966589" cy="1541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56"/>
              </a:lnSpc>
            </a:pPr>
            <a:r>
              <a:rPr lang="en-US" sz="2897" dirty="0" err="1">
                <a:solidFill>
                  <a:srgbClr val="000000"/>
                </a:solidFill>
                <a:latin typeface="Open Sans Bold"/>
              </a:rPr>
              <a:t>Percorso</a:t>
            </a:r>
            <a:r>
              <a:rPr lang="en-US" sz="2897" dirty="0">
                <a:solidFill>
                  <a:srgbClr val="000000"/>
                </a:solidFill>
                <a:latin typeface="Open Sans Bold"/>
              </a:rPr>
              <a:t> webinar in </a:t>
            </a:r>
            <a:r>
              <a:rPr lang="en-US" sz="2897" dirty="0" err="1">
                <a:solidFill>
                  <a:srgbClr val="000000"/>
                </a:solidFill>
                <a:latin typeface="Open Sans Bold"/>
              </a:rPr>
              <a:t>collaborazione</a:t>
            </a:r>
            <a:r>
              <a:rPr lang="en-US" sz="2897" dirty="0">
                <a:solidFill>
                  <a:srgbClr val="000000"/>
                </a:solidFill>
                <a:latin typeface="Open Sans Bold"/>
              </a:rPr>
              <a:t> con Studio </a:t>
            </a:r>
            <a:r>
              <a:rPr lang="en-US" sz="2897" dirty="0" err="1">
                <a:solidFill>
                  <a:srgbClr val="000000"/>
                </a:solidFill>
                <a:latin typeface="Open Sans Bold"/>
              </a:rPr>
              <a:t>Sigaudo</a:t>
            </a:r>
            <a:endParaRPr lang="en-US" sz="2897" dirty="0">
              <a:solidFill>
                <a:srgbClr val="000000"/>
              </a:solidFill>
              <a:latin typeface="Open Sans Bold"/>
            </a:endParaRPr>
          </a:p>
          <a:p>
            <a:pPr algn="l">
              <a:lnSpc>
                <a:spcPts val="4056"/>
              </a:lnSpc>
            </a:pPr>
            <a:endParaRPr lang="en-US" sz="2897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13369" y="2138222"/>
            <a:ext cx="6966589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endParaRPr dirty="0"/>
          </a:p>
          <a:p>
            <a:pPr algn="l">
              <a:lnSpc>
                <a:spcPts val="4060"/>
              </a:lnSpc>
              <a:spcBef>
                <a:spcPct val="0"/>
              </a:spcBef>
            </a:pPr>
            <a:r>
              <a:rPr lang="en-US" sz="2900" dirty="0">
                <a:solidFill>
                  <a:srgbClr val="C6AD5F"/>
                </a:solidFill>
                <a:latin typeface="Inter Bold"/>
              </a:rPr>
              <a:t>45 </a:t>
            </a:r>
            <a:r>
              <a:rPr lang="en-US" sz="2900" dirty="0" err="1">
                <a:solidFill>
                  <a:srgbClr val="000000"/>
                </a:solidFill>
                <a:latin typeface="Inter"/>
              </a:rPr>
              <a:t>iscritti</a:t>
            </a:r>
            <a:r>
              <a:rPr lang="en-US" sz="2900" dirty="0">
                <a:solidFill>
                  <a:srgbClr val="000000"/>
                </a:solidFill>
                <a:latin typeface="Inter"/>
              </a:rPr>
              <a:t> in media per </a:t>
            </a:r>
            <a:r>
              <a:rPr lang="en-US" sz="2900" dirty="0" err="1">
                <a:solidFill>
                  <a:srgbClr val="000000"/>
                </a:solidFill>
                <a:latin typeface="Inter"/>
              </a:rPr>
              <a:t>ogni</a:t>
            </a:r>
            <a:r>
              <a:rPr lang="en-US" sz="2900" dirty="0">
                <a:solidFill>
                  <a:srgbClr val="000000"/>
                </a:solidFill>
                <a:latin typeface="Inter"/>
              </a:rPr>
              <a:t> webinar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2900" dirty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76536" y="3254507"/>
            <a:ext cx="4818459" cy="318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C6AD5F"/>
              </a:solidFill>
              <a:latin typeface="Inter Bold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C6AD5F"/>
                </a:solidFill>
                <a:latin typeface="Inter Bold"/>
              </a:rPr>
              <a:t>47</a:t>
            </a:r>
            <a:r>
              <a:rPr lang="en-US" sz="300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Inter"/>
              </a:rPr>
              <a:t>Iscritti</a:t>
            </a:r>
            <a:endParaRPr lang="en-US" sz="3000" dirty="0">
              <a:solidFill>
                <a:srgbClr val="000000"/>
              </a:solidFill>
              <a:latin typeface="Inter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C6AD5F"/>
                </a:solidFill>
                <a:latin typeface="Inter Bold"/>
              </a:rPr>
              <a:t>65% </a:t>
            </a:r>
            <a:r>
              <a:rPr lang="en-US" sz="3000" dirty="0">
                <a:solidFill>
                  <a:srgbClr val="070707"/>
                </a:solidFill>
                <a:latin typeface="Inter"/>
              </a:rPr>
              <a:t>RAVDA 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C6AD5F"/>
                </a:solidFill>
                <a:latin typeface="Inter Bold"/>
              </a:rPr>
              <a:t>29%</a:t>
            </a:r>
            <a:r>
              <a:rPr lang="en-US" sz="300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Inter"/>
              </a:rPr>
              <a:t>Enti</a:t>
            </a:r>
            <a:r>
              <a:rPr lang="en-US" sz="300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Inter"/>
              </a:rPr>
              <a:t>locali</a:t>
            </a:r>
            <a:endParaRPr lang="en-US" sz="3000" dirty="0">
              <a:solidFill>
                <a:srgbClr val="000000"/>
              </a:solidFill>
              <a:latin typeface="Inter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C6AD5F"/>
                </a:solidFill>
                <a:latin typeface="Inter Bold"/>
              </a:rPr>
              <a:t>2%   </a:t>
            </a:r>
            <a:r>
              <a:rPr lang="en-US" sz="3000" dirty="0" err="1">
                <a:solidFill>
                  <a:srgbClr val="000000"/>
                </a:solidFill>
                <a:latin typeface="Inter"/>
              </a:rPr>
              <a:t>UniVdA</a:t>
            </a:r>
            <a:endParaRPr lang="en-US" sz="3000" dirty="0">
              <a:solidFill>
                <a:srgbClr val="000000"/>
              </a:solidFill>
              <a:latin typeface="Inter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C6AD5F"/>
                </a:solidFill>
                <a:latin typeface="Inter Bold"/>
              </a:rPr>
              <a:t>4%</a:t>
            </a:r>
            <a:r>
              <a:rPr lang="en-US" sz="3000" dirty="0">
                <a:solidFill>
                  <a:srgbClr val="000000"/>
                </a:solidFill>
                <a:latin typeface="Inter Bold"/>
              </a:rPr>
              <a:t>   </a:t>
            </a:r>
            <a:r>
              <a:rPr lang="en-US" sz="3000" dirty="0" err="1">
                <a:solidFill>
                  <a:srgbClr val="000000"/>
                </a:solidFill>
                <a:latin typeface="Inter"/>
              </a:rPr>
              <a:t>Unité</a:t>
            </a:r>
            <a:r>
              <a:rPr lang="en-US" sz="3000" dirty="0">
                <a:solidFill>
                  <a:srgbClr val="000000"/>
                </a:solidFill>
                <a:latin typeface="Inter"/>
              </a:rPr>
              <a:t> des Communes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5912" y="3254507"/>
            <a:ext cx="4799372" cy="48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2"/>
              </a:lnSpc>
            </a:pPr>
            <a:r>
              <a:rPr lang="en-US" sz="2787" dirty="0">
                <a:solidFill>
                  <a:srgbClr val="C6AD5F"/>
                </a:solidFill>
                <a:latin typeface="Open Sans Bold"/>
              </a:rPr>
              <a:t>120 ore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19994" y="2195099"/>
            <a:ext cx="4799372" cy="48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2"/>
              </a:lnSpc>
            </a:pPr>
            <a:r>
              <a:rPr lang="en-US" sz="2787" dirty="0">
                <a:solidFill>
                  <a:srgbClr val="C6AD5F"/>
                </a:solidFill>
                <a:latin typeface="Open Sans Bold"/>
              </a:rPr>
              <a:t>25 webinar da 2 ore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74728" y="3603384"/>
            <a:ext cx="9153079" cy="679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6"/>
              </a:lnSpc>
            </a:pPr>
            <a:r>
              <a:rPr lang="en-US" sz="1990" dirty="0" err="1">
                <a:solidFill>
                  <a:srgbClr val="000000"/>
                </a:solidFill>
                <a:latin typeface="Inter Bold"/>
              </a:rPr>
              <a:t>Argomenti</a:t>
            </a:r>
            <a:r>
              <a:rPr lang="en-US" sz="1990" dirty="0">
                <a:solidFill>
                  <a:srgbClr val="000000"/>
                </a:solidFill>
                <a:latin typeface="Inter Bold"/>
              </a:rPr>
              <a:t> </a:t>
            </a:r>
            <a:r>
              <a:rPr lang="en-US" sz="1990" dirty="0" err="1">
                <a:solidFill>
                  <a:srgbClr val="000000"/>
                </a:solidFill>
                <a:latin typeface="Inter Bold"/>
              </a:rPr>
              <a:t>trattati</a:t>
            </a:r>
            <a:r>
              <a:rPr lang="en-US" sz="1990" dirty="0">
                <a:solidFill>
                  <a:srgbClr val="000000"/>
                </a:solidFill>
                <a:latin typeface="Inter Bold"/>
              </a:rPr>
              <a:t> </a:t>
            </a: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>
                <a:solidFill>
                  <a:srgbClr val="000000"/>
                </a:solidFill>
                <a:latin typeface="Inter"/>
              </a:rPr>
              <a:t>Le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principali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circolari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,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i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bandi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e le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convenzioni</a:t>
            </a:r>
            <a:endParaRPr lang="en-US" sz="1990" dirty="0">
              <a:solidFill>
                <a:srgbClr val="000000"/>
              </a:solidFill>
              <a:latin typeface="Inter"/>
            </a:endParaRP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 err="1">
                <a:solidFill>
                  <a:srgbClr val="000000"/>
                </a:solidFill>
                <a:latin typeface="Inter"/>
              </a:rPr>
              <a:t>Monitoraggio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del PNRR (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ReGiS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) - 4 webinar</a:t>
            </a: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>
                <a:solidFill>
                  <a:srgbClr val="000000"/>
                </a:solidFill>
                <a:latin typeface="Inter"/>
              </a:rPr>
              <a:t>DNSH e tagging - 2 webinar</a:t>
            </a: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 err="1">
                <a:solidFill>
                  <a:srgbClr val="000000"/>
                </a:solidFill>
                <a:latin typeface="Inter"/>
              </a:rPr>
              <a:t>Appalti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e PNRR (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deroghe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e nuovo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codice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) </a:t>
            </a: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>
                <a:solidFill>
                  <a:srgbClr val="000000"/>
                </a:solidFill>
                <a:latin typeface="Inter"/>
              </a:rPr>
              <a:t>Il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quadro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contabile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nel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PNRR </a:t>
            </a: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>
                <a:solidFill>
                  <a:srgbClr val="000000"/>
                </a:solidFill>
                <a:latin typeface="Inter"/>
              </a:rPr>
              <a:t>Le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spese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di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personale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nel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PNRR</a:t>
            </a: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 err="1">
                <a:solidFill>
                  <a:srgbClr val="000000"/>
                </a:solidFill>
                <a:latin typeface="Inter"/>
              </a:rPr>
              <a:t>Monitoraggio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del PNRR (Futura)</a:t>
            </a: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 err="1">
                <a:solidFill>
                  <a:srgbClr val="000000"/>
                </a:solidFill>
                <a:latin typeface="Inter"/>
              </a:rPr>
              <a:t>Conflitto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d’interessi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>
                <a:solidFill>
                  <a:srgbClr val="000000"/>
                </a:solidFill>
                <a:latin typeface="Inter"/>
              </a:rPr>
              <a:t>Anti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riciclaggio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e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approfondimento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– 2+3 webinar</a:t>
            </a: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>
                <a:solidFill>
                  <a:srgbClr val="000000"/>
                </a:solidFill>
                <a:latin typeface="Inter"/>
              </a:rPr>
              <a:t>Sana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gestione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finanziaria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>
                <a:solidFill>
                  <a:srgbClr val="000000"/>
                </a:solidFill>
                <a:latin typeface="Inter"/>
              </a:rPr>
              <a:t>Doppio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finanziamento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>
                <a:solidFill>
                  <a:srgbClr val="000000"/>
                </a:solidFill>
                <a:latin typeface="Inter"/>
              </a:rPr>
              <a:t>Il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sistema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di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controlli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(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autocontrollo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/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controlli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di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livello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) </a:t>
            </a: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 err="1">
                <a:solidFill>
                  <a:srgbClr val="000000"/>
                </a:solidFill>
                <a:latin typeface="Inter"/>
              </a:rPr>
              <a:t>Applicazione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check-list di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autocontrollo</a:t>
            </a:r>
            <a:endParaRPr lang="en-US" sz="1990" dirty="0">
              <a:solidFill>
                <a:srgbClr val="000000"/>
              </a:solidFill>
              <a:latin typeface="Inter"/>
            </a:endParaRP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 err="1">
                <a:solidFill>
                  <a:srgbClr val="000000"/>
                </a:solidFill>
                <a:latin typeface="Inter"/>
              </a:rPr>
              <a:t>Comunicazione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,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pubblicità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e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titolare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effettivo</a:t>
            </a:r>
            <a:endParaRPr lang="en-US" sz="1990" dirty="0">
              <a:solidFill>
                <a:srgbClr val="000000"/>
              </a:solidFill>
              <a:latin typeface="Inter"/>
            </a:endParaRP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 err="1">
                <a:solidFill>
                  <a:srgbClr val="000000"/>
                </a:solidFill>
                <a:latin typeface="Inter"/>
              </a:rPr>
              <a:t>Novità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del D.L. 19/2024</a:t>
            </a: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 err="1">
                <a:solidFill>
                  <a:srgbClr val="000000"/>
                </a:solidFill>
                <a:latin typeface="Inter"/>
              </a:rPr>
              <a:t>SMax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- Come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inviare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una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richiesta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di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supporto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all’assistenza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tecnica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</a:p>
          <a:p>
            <a:pPr marL="429754" lvl="1" indent="-214877" algn="l">
              <a:lnSpc>
                <a:spcPts val="2786"/>
              </a:lnSpc>
              <a:buFont typeface="Arial"/>
              <a:buChar char="•"/>
            </a:pPr>
            <a:r>
              <a:rPr lang="en-US" sz="1990" dirty="0">
                <a:solidFill>
                  <a:srgbClr val="000000"/>
                </a:solidFill>
                <a:latin typeface="Inter"/>
              </a:rPr>
              <a:t>Place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VdA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- Come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gestire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l’affidamento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diretto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sul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sistema</a:t>
            </a:r>
            <a:r>
              <a:rPr lang="en-US" sz="1990" dirty="0">
                <a:solidFill>
                  <a:srgbClr val="000000"/>
                </a:solidFill>
                <a:latin typeface="Inter"/>
              </a:rPr>
              <a:t> </a:t>
            </a:r>
            <a:r>
              <a:rPr lang="en-US" sz="1990" dirty="0" err="1">
                <a:solidFill>
                  <a:srgbClr val="000000"/>
                </a:solidFill>
                <a:latin typeface="Inter"/>
              </a:rPr>
              <a:t>telematico</a:t>
            </a:r>
            <a:endParaRPr lang="en-US" sz="1990" dirty="0">
              <a:solidFill>
                <a:srgbClr val="000000"/>
              </a:solidFill>
              <a:latin typeface="Inter"/>
            </a:endParaRPr>
          </a:p>
          <a:p>
            <a:pPr algn="l">
              <a:lnSpc>
                <a:spcPts val="2786"/>
              </a:lnSpc>
              <a:spcBef>
                <a:spcPct val="0"/>
              </a:spcBef>
            </a:pPr>
            <a:endParaRPr lang="en-US" sz="1990" dirty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B196CCFD-CCF4-420B-B94D-52E97FD691E7}"/>
              </a:ext>
            </a:extLst>
          </p:cNvPr>
          <p:cNvSpPr/>
          <p:nvPr/>
        </p:nvSpPr>
        <p:spPr>
          <a:xfrm rot="10800000">
            <a:off x="12104483" y="3213978"/>
            <a:ext cx="219298" cy="552746"/>
          </a:xfrm>
          <a:custGeom>
            <a:avLst/>
            <a:gdLst/>
            <a:ahLst/>
            <a:cxnLst/>
            <a:rect l="l" t="t" r="r" b="b"/>
            <a:pathLst>
              <a:path w="254148" h="678549">
                <a:moveTo>
                  <a:pt x="0" y="0"/>
                </a:moveTo>
                <a:lnTo>
                  <a:pt x="254148" y="0"/>
                </a:lnTo>
                <a:lnTo>
                  <a:pt x="254148" y="678550"/>
                </a:lnTo>
                <a:lnTo>
                  <a:pt x="0" y="678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10232113-DF18-443A-A8AF-FD8C9882A866}"/>
              </a:ext>
            </a:extLst>
          </p:cNvPr>
          <p:cNvSpPr/>
          <p:nvPr/>
        </p:nvSpPr>
        <p:spPr>
          <a:xfrm rot="10800000">
            <a:off x="3095309" y="6631596"/>
            <a:ext cx="219298" cy="552746"/>
          </a:xfrm>
          <a:custGeom>
            <a:avLst/>
            <a:gdLst/>
            <a:ahLst/>
            <a:cxnLst/>
            <a:rect l="l" t="t" r="r" b="b"/>
            <a:pathLst>
              <a:path w="254148" h="678549">
                <a:moveTo>
                  <a:pt x="0" y="0"/>
                </a:moveTo>
                <a:lnTo>
                  <a:pt x="254148" y="0"/>
                </a:lnTo>
                <a:lnTo>
                  <a:pt x="254148" y="678550"/>
                </a:lnTo>
                <a:lnTo>
                  <a:pt x="0" y="678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3DDC3DCB-6BA3-42FB-BC0D-E521CD98F63B}"/>
              </a:ext>
            </a:extLst>
          </p:cNvPr>
          <p:cNvSpPr txBox="1"/>
          <p:nvPr/>
        </p:nvSpPr>
        <p:spPr>
          <a:xfrm>
            <a:off x="1538664" y="7311141"/>
            <a:ext cx="4799372" cy="96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2"/>
              </a:lnSpc>
            </a:pPr>
            <a:r>
              <a:rPr lang="en-US" sz="2787" dirty="0" err="1">
                <a:solidFill>
                  <a:srgbClr val="C6AD5F"/>
                </a:solidFill>
                <a:latin typeface="Open Sans Bold"/>
              </a:rPr>
              <a:t>Certificazione</a:t>
            </a:r>
            <a:r>
              <a:rPr lang="en-US" sz="2787" dirty="0">
                <a:solidFill>
                  <a:srgbClr val="C6AD5F"/>
                </a:solidFill>
                <a:latin typeface="Open Sans Bold"/>
              </a:rPr>
              <a:t> finale in </a:t>
            </a:r>
            <a:r>
              <a:rPr lang="en-US" sz="2787" dirty="0" err="1">
                <a:solidFill>
                  <a:srgbClr val="C6AD5F"/>
                </a:solidFill>
                <a:latin typeface="Open Sans Bold"/>
              </a:rPr>
              <a:t>materia</a:t>
            </a:r>
            <a:r>
              <a:rPr lang="en-US" sz="2787" dirty="0">
                <a:solidFill>
                  <a:srgbClr val="C6AD5F"/>
                </a:solidFill>
                <a:latin typeface="Open Sans Bold"/>
              </a:rPr>
              <a:t> di PM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91989" cy="10287000"/>
            <a:chOff x="0" y="0"/>
            <a:chExt cx="505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65" cy="2709333"/>
            </a:xfrm>
            <a:custGeom>
              <a:avLst/>
              <a:gdLst/>
              <a:ahLst/>
              <a:cxnLst/>
              <a:rect l="l" t="t" r="r" b="b"/>
              <a:pathLst>
                <a:path w="50565" h="2709333">
                  <a:moveTo>
                    <a:pt x="0" y="0"/>
                  </a:moveTo>
                  <a:lnTo>
                    <a:pt x="50565" y="0"/>
                  </a:lnTo>
                  <a:lnTo>
                    <a:pt x="505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607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5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700654" y="8663649"/>
            <a:ext cx="1354724" cy="1117242"/>
          </a:xfrm>
          <a:custGeom>
            <a:avLst/>
            <a:gdLst/>
            <a:ahLst/>
            <a:cxnLst/>
            <a:rect l="l" t="t" r="r" b="b"/>
            <a:pathLst>
              <a:path w="1354724" h="1117242">
                <a:moveTo>
                  <a:pt x="0" y="0"/>
                </a:moveTo>
                <a:lnTo>
                  <a:pt x="1354724" y="0"/>
                </a:lnTo>
                <a:lnTo>
                  <a:pt x="1354724" y="1117242"/>
                </a:lnTo>
                <a:lnTo>
                  <a:pt x="0" y="1117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9270408">
            <a:off x="5227309" y="3059027"/>
            <a:ext cx="280594" cy="530333"/>
          </a:xfrm>
          <a:custGeom>
            <a:avLst/>
            <a:gdLst/>
            <a:ahLst/>
            <a:cxnLst/>
            <a:rect l="l" t="t" r="r" b="b"/>
            <a:pathLst>
              <a:path w="280594" h="530333">
                <a:moveTo>
                  <a:pt x="0" y="0"/>
                </a:moveTo>
                <a:lnTo>
                  <a:pt x="280595" y="0"/>
                </a:lnTo>
                <a:lnTo>
                  <a:pt x="280595" y="530333"/>
                </a:lnTo>
                <a:lnTo>
                  <a:pt x="0" y="530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181226">
            <a:off x="3261171" y="3087154"/>
            <a:ext cx="280594" cy="530333"/>
          </a:xfrm>
          <a:custGeom>
            <a:avLst/>
            <a:gdLst/>
            <a:ahLst/>
            <a:cxnLst/>
            <a:rect l="l" t="t" r="r" b="b"/>
            <a:pathLst>
              <a:path w="280594" h="530333">
                <a:moveTo>
                  <a:pt x="0" y="0"/>
                </a:moveTo>
                <a:lnTo>
                  <a:pt x="280594" y="0"/>
                </a:lnTo>
                <a:lnTo>
                  <a:pt x="280594" y="530333"/>
                </a:lnTo>
                <a:lnTo>
                  <a:pt x="0" y="530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542816">
            <a:off x="2628819" y="5641189"/>
            <a:ext cx="588940" cy="178154"/>
          </a:xfrm>
          <a:custGeom>
            <a:avLst/>
            <a:gdLst/>
            <a:ahLst/>
            <a:cxnLst/>
            <a:rect l="l" t="t" r="r" b="b"/>
            <a:pathLst>
              <a:path w="588940" h="178154">
                <a:moveTo>
                  <a:pt x="0" y="0"/>
                </a:moveTo>
                <a:lnTo>
                  <a:pt x="588939" y="0"/>
                </a:lnTo>
                <a:lnTo>
                  <a:pt x="588939" y="178154"/>
                </a:lnTo>
                <a:lnTo>
                  <a:pt x="0" y="1781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98045" flipH="1">
            <a:off x="3084879" y="6769973"/>
            <a:ext cx="302862" cy="797941"/>
          </a:xfrm>
          <a:custGeom>
            <a:avLst/>
            <a:gdLst/>
            <a:ahLst/>
            <a:cxnLst/>
            <a:rect l="l" t="t" r="r" b="b"/>
            <a:pathLst>
              <a:path w="280594" h="530333">
                <a:moveTo>
                  <a:pt x="280594" y="0"/>
                </a:moveTo>
                <a:lnTo>
                  <a:pt x="0" y="0"/>
                </a:lnTo>
                <a:lnTo>
                  <a:pt x="0" y="530333"/>
                </a:lnTo>
                <a:lnTo>
                  <a:pt x="280594" y="530333"/>
                </a:lnTo>
                <a:lnTo>
                  <a:pt x="2805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54083">
            <a:off x="2520078" y="6750944"/>
            <a:ext cx="280594" cy="530333"/>
          </a:xfrm>
          <a:custGeom>
            <a:avLst/>
            <a:gdLst/>
            <a:ahLst/>
            <a:cxnLst/>
            <a:rect l="l" t="t" r="r" b="b"/>
            <a:pathLst>
              <a:path w="280594" h="530333">
                <a:moveTo>
                  <a:pt x="0" y="0"/>
                </a:moveTo>
                <a:lnTo>
                  <a:pt x="280594" y="0"/>
                </a:lnTo>
                <a:lnTo>
                  <a:pt x="280594" y="530333"/>
                </a:lnTo>
                <a:lnTo>
                  <a:pt x="0" y="530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370539">
            <a:off x="2496894" y="7041382"/>
            <a:ext cx="794746" cy="240411"/>
          </a:xfrm>
          <a:custGeom>
            <a:avLst/>
            <a:gdLst/>
            <a:ahLst/>
            <a:cxnLst/>
            <a:rect l="l" t="t" r="r" b="b"/>
            <a:pathLst>
              <a:path w="794746" h="240411">
                <a:moveTo>
                  <a:pt x="0" y="0"/>
                </a:moveTo>
                <a:lnTo>
                  <a:pt x="794745" y="0"/>
                </a:lnTo>
                <a:lnTo>
                  <a:pt x="794745" y="240410"/>
                </a:lnTo>
                <a:lnTo>
                  <a:pt x="0" y="240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70321" y="200025"/>
            <a:ext cx="13655745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9"/>
              </a:lnSpc>
            </a:pPr>
            <a:r>
              <a:rPr lang="en-US" sz="5391">
                <a:solidFill>
                  <a:srgbClr val="060762"/>
                </a:solidFill>
                <a:latin typeface="Inter Bold"/>
              </a:rPr>
              <a:t>Attività di</a:t>
            </a:r>
            <a:r>
              <a:rPr lang="en-US" sz="5391">
                <a:solidFill>
                  <a:srgbClr val="070707"/>
                </a:solidFill>
                <a:latin typeface="Inter Bold"/>
              </a:rPr>
              <a:t> </a:t>
            </a:r>
            <a:r>
              <a:rPr lang="en-US" sz="5391">
                <a:solidFill>
                  <a:srgbClr val="C6AD5F"/>
                </a:solidFill>
                <a:latin typeface="Inter Bold"/>
              </a:rPr>
              <a:t>supporto ai soggetti attuatori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807245" y="2051968"/>
            <a:ext cx="371895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60762"/>
                </a:solidFill>
                <a:latin typeface="Open Sans Bold"/>
              </a:rPr>
              <a:t>SPORTELLI 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C6AD5F"/>
                </a:solidFill>
                <a:latin typeface="Open Sans Bold"/>
              </a:rPr>
              <a:t>58 SLOT EROGATI</a:t>
            </a:r>
            <a:r>
              <a:rPr lang="en-US" sz="3000" dirty="0">
                <a:solidFill>
                  <a:srgbClr val="060762"/>
                </a:solidFill>
                <a:latin typeface="Open Sans Bol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68601" y="4052100"/>
            <a:ext cx="439138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60762"/>
                </a:solidFill>
                <a:latin typeface="Open Sans Bold"/>
              </a:rPr>
              <a:t>DNSH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897919" y="3458477"/>
            <a:ext cx="3718956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060762"/>
                </a:solidFill>
                <a:latin typeface="Open Sans Bold"/>
              </a:rPr>
              <a:t> REGIS 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046140" y="4631336"/>
            <a:ext cx="4156851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00" dirty="0">
                <a:solidFill>
                  <a:srgbClr val="060762"/>
                </a:solidFill>
                <a:latin typeface="Open Sans Bold"/>
              </a:rPr>
              <a:t>TITOLARE EFFETTIVO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93490" y="1883815"/>
            <a:ext cx="258574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60762"/>
                </a:solidFill>
                <a:latin typeface="Open Sans Bold"/>
              </a:rPr>
              <a:t>LINEE GUIDA</a:t>
            </a:r>
          </a:p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60762"/>
                </a:solidFill>
                <a:latin typeface="Open Sans Bold"/>
              </a:rPr>
              <a:t>TEMATICHE 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20614" y="3691856"/>
            <a:ext cx="4577170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</a:rPr>
              <a:t>n. 1 </a:t>
            </a:r>
          </a:p>
          <a:p>
            <a:pPr algn="l"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Open Sans"/>
              </a:rPr>
              <a:t>Obblighi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informazione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comunicazione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pubblicità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ed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archiviazione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89076" y="6289916"/>
            <a:ext cx="2112733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C6AD5F"/>
                </a:solidFill>
                <a:latin typeface="Open Sans Bold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slide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00641" y="6772358"/>
            <a:ext cx="3222254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Archiviazione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0906" y="7587996"/>
            <a:ext cx="3222254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Open Sans"/>
              </a:rPr>
              <a:t>Comunicazione</a:t>
            </a:r>
            <a:endParaRPr lang="en-US" sz="24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410462" y="7780220"/>
            <a:ext cx="4004628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Open Sans"/>
              </a:rPr>
              <a:t>Creazione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dei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poster a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cura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dei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soggetti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attuatori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648533" y="5905134"/>
            <a:ext cx="206173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C6AD5F"/>
                </a:solidFill>
                <a:latin typeface="Open Sans Bold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slide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997866" y="3538444"/>
            <a:ext cx="900053" cy="362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rgbClr val="C6AD5F"/>
                </a:solidFill>
                <a:latin typeface="Open Sans Bold"/>
              </a:rPr>
              <a:t>50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122896" y="4131949"/>
            <a:ext cx="900053" cy="362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rgbClr val="C6AD5F"/>
                </a:solidFill>
                <a:latin typeface="Open Sans Bold"/>
              </a:rPr>
              <a:t>5</a:t>
            </a:r>
          </a:p>
        </p:txBody>
      </p:sp>
      <p:sp>
        <p:nvSpPr>
          <p:cNvPr id="34" name="TextBox 32">
            <a:extLst>
              <a:ext uri="{FF2B5EF4-FFF2-40B4-BE49-F238E27FC236}">
                <a16:creationId xmlns:a16="http://schemas.microsoft.com/office/drawing/2014/main" id="{0F97C838-3A6D-4D1F-9418-56A2DF7A9E3B}"/>
              </a:ext>
            </a:extLst>
          </p:cNvPr>
          <p:cNvSpPr txBox="1"/>
          <p:nvPr/>
        </p:nvSpPr>
        <p:spPr>
          <a:xfrm>
            <a:off x="13129522" y="4681129"/>
            <a:ext cx="900053" cy="362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rgbClr val="C6AD5F"/>
                </a:solidFill>
                <a:latin typeface="Open Sans Bold"/>
              </a:rPr>
              <a:t>1</a:t>
            </a:r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CF0AA504-A083-4011-98AA-08004F33B82F}"/>
              </a:ext>
            </a:extLst>
          </p:cNvPr>
          <p:cNvSpPr/>
          <p:nvPr/>
        </p:nvSpPr>
        <p:spPr>
          <a:xfrm rot="-160011" flipV="1">
            <a:off x="12126286" y="3196460"/>
            <a:ext cx="780642" cy="1049185"/>
          </a:xfrm>
          <a:custGeom>
            <a:avLst/>
            <a:gdLst/>
            <a:ahLst/>
            <a:cxnLst/>
            <a:rect l="l" t="t" r="r" b="b"/>
            <a:pathLst>
              <a:path w="1430727" h="1141980">
                <a:moveTo>
                  <a:pt x="0" y="1141980"/>
                </a:moveTo>
                <a:lnTo>
                  <a:pt x="1430727" y="1141980"/>
                </a:lnTo>
                <a:lnTo>
                  <a:pt x="1430727" y="0"/>
                </a:lnTo>
                <a:lnTo>
                  <a:pt x="0" y="0"/>
                </a:lnTo>
                <a:lnTo>
                  <a:pt x="0" y="114198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9E692D75-16BA-4675-8911-549C50FE9413}"/>
              </a:ext>
            </a:extLst>
          </p:cNvPr>
          <p:cNvSpPr txBox="1"/>
          <p:nvPr/>
        </p:nvSpPr>
        <p:spPr>
          <a:xfrm>
            <a:off x="13180498" y="5343872"/>
            <a:ext cx="900053" cy="362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rgbClr val="C6AD5F"/>
                </a:solidFill>
                <a:latin typeface="Open Sans Bold"/>
              </a:rPr>
              <a:t>2</a:t>
            </a: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222F926F-F441-4F7B-9C4C-CBFEB966F070}"/>
              </a:ext>
            </a:extLst>
          </p:cNvPr>
          <p:cNvSpPr txBox="1"/>
          <p:nvPr/>
        </p:nvSpPr>
        <p:spPr>
          <a:xfrm>
            <a:off x="14022949" y="5243850"/>
            <a:ext cx="4156851" cy="864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00" dirty="0">
                <a:solidFill>
                  <a:srgbClr val="060762"/>
                </a:solidFill>
                <a:latin typeface="Open Sans Bold"/>
              </a:rPr>
              <a:t>OBBLIGHI DI COMUNICAZIONE</a:t>
            </a:r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B0442245-BBFF-4852-A74C-F8096C933B0E}"/>
              </a:ext>
            </a:extLst>
          </p:cNvPr>
          <p:cNvSpPr txBox="1"/>
          <p:nvPr/>
        </p:nvSpPr>
        <p:spPr>
          <a:xfrm>
            <a:off x="6026508" y="3796419"/>
            <a:ext cx="2687510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</a:rPr>
              <a:t>n. 2 </a:t>
            </a:r>
          </a:p>
          <a:p>
            <a:pPr algn="l"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Open Sans"/>
              </a:rPr>
              <a:t>Identificazione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del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titolare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effettivo</a:t>
            </a:r>
            <a:endParaRPr lang="en-US" sz="24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" name="Freeform 14">
            <a:extLst>
              <a:ext uri="{FF2B5EF4-FFF2-40B4-BE49-F238E27FC236}">
                <a16:creationId xmlns:a16="http://schemas.microsoft.com/office/drawing/2014/main" id="{010B25BA-A451-4258-826F-A8B6E4BBE7FC}"/>
              </a:ext>
            </a:extLst>
          </p:cNvPr>
          <p:cNvSpPr/>
          <p:nvPr/>
        </p:nvSpPr>
        <p:spPr>
          <a:xfrm rot="5558807">
            <a:off x="6893648" y="5239564"/>
            <a:ext cx="622499" cy="188306"/>
          </a:xfrm>
          <a:custGeom>
            <a:avLst/>
            <a:gdLst/>
            <a:ahLst/>
            <a:cxnLst/>
            <a:rect l="l" t="t" r="r" b="b"/>
            <a:pathLst>
              <a:path w="622499" h="188306">
                <a:moveTo>
                  <a:pt x="0" y="0"/>
                </a:moveTo>
                <a:lnTo>
                  <a:pt x="622499" y="0"/>
                </a:lnTo>
                <a:lnTo>
                  <a:pt x="622499" y="188306"/>
                </a:lnTo>
                <a:lnTo>
                  <a:pt x="0" y="1883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8">
            <a:extLst>
              <a:ext uri="{FF2B5EF4-FFF2-40B4-BE49-F238E27FC236}">
                <a16:creationId xmlns:a16="http://schemas.microsoft.com/office/drawing/2014/main" id="{2DA29F25-8EB7-4B22-A26F-BDB6275EC09F}"/>
              </a:ext>
            </a:extLst>
          </p:cNvPr>
          <p:cNvSpPr/>
          <p:nvPr/>
        </p:nvSpPr>
        <p:spPr>
          <a:xfrm rot="21141124" flipH="1">
            <a:off x="6330344" y="2847783"/>
            <a:ext cx="326407" cy="530333"/>
          </a:xfrm>
          <a:custGeom>
            <a:avLst/>
            <a:gdLst/>
            <a:ahLst/>
            <a:cxnLst/>
            <a:rect l="l" t="t" r="r" b="b"/>
            <a:pathLst>
              <a:path w="280594" h="530333">
                <a:moveTo>
                  <a:pt x="0" y="0"/>
                </a:moveTo>
                <a:lnTo>
                  <a:pt x="280594" y="0"/>
                </a:lnTo>
                <a:lnTo>
                  <a:pt x="280594" y="530333"/>
                </a:lnTo>
                <a:lnTo>
                  <a:pt x="0" y="5303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10">
            <a:extLst>
              <a:ext uri="{FF2B5EF4-FFF2-40B4-BE49-F238E27FC236}">
                <a16:creationId xmlns:a16="http://schemas.microsoft.com/office/drawing/2014/main" id="{A15F96EF-FA15-4CF1-970C-937813DD9BFC}"/>
              </a:ext>
            </a:extLst>
          </p:cNvPr>
          <p:cNvSpPr txBox="1"/>
          <p:nvPr/>
        </p:nvSpPr>
        <p:spPr>
          <a:xfrm>
            <a:off x="7096471" y="2828421"/>
            <a:ext cx="3004224" cy="84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</a:rPr>
              <a:t>n. 3 </a:t>
            </a:r>
          </a:p>
          <a:p>
            <a:pPr algn="l"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Open Sans"/>
              </a:rPr>
              <a:t>Conflitto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interessi</a:t>
            </a:r>
            <a:endParaRPr lang="en-US" sz="24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EA605163-C771-40D7-9FA4-984C36CAFDC8}"/>
              </a:ext>
            </a:extLst>
          </p:cNvPr>
          <p:cNvSpPr/>
          <p:nvPr/>
        </p:nvSpPr>
        <p:spPr>
          <a:xfrm rot="19874733" flipH="1">
            <a:off x="3405145" y="6666061"/>
            <a:ext cx="280594" cy="530333"/>
          </a:xfrm>
          <a:custGeom>
            <a:avLst/>
            <a:gdLst/>
            <a:ahLst/>
            <a:cxnLst/>
            <a:rect l="l" t="t" r="r" b="b"/>
            <a:pathLst>
              <a:path w="280594" h="530333">
                <a:moveTo>
                  <a:pt x="280594" y="0"/>
                </a:moveTo>
                <a:lnTo>
                  <a:pt x="0" y="0"/>
                </a:lnTo>
                <a:lnTo>
                  <a:pt x="0" y="530333"/>
                </a:lnTo>
                <a:lnTo>
                  <a:pt x="280594" y="530333"/>
                </a:lnTo>
                <a:lnTo>
                  <a:pt x="2805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29">
            <a:extLst>
              <a:ext uri="{FF2B5EF4-FFF2-40B4-BE49-F238E27FC236}">
                <a16:creationId xmlns:a16="http://schemas.microsoft.com/office/drawing/2014/main" id="{FE72FB39-B8AE-48C3-93E0-0F39AA4A37DF}"/>
              </a:ext>
            </a:extLst>
          </p:cNvPr>
          <p:cNvSpPr txBox="1"/>
          <p:nvPr/>
        </p:nvSpPr>
        <p:spPr>
          <a:xfrm>
            <a:off x="3940760" y="6594252"/>
            <a:ext cx="6047568" cy="84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Open Sans"/>
              </a:rPr>
              <a:t>Template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realizzazione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sezione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Attuazione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misure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PNRR”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91989" cy="10287000"/>
            <a:chOff x="0" y="0"/>
            <a:chExt cx="505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65" cy="2709333"/>
            </a:xfrm>
            <a:custGeom>
              <a:avLst/>
              <a:gdLst/>
              <a:ahLst/>
              <a:cxnLst/>
              <a:rect l="l" t="t" r="r" b="b"/>
              <a:pathLst>
                <a:path w="50565" h="2709333">
                  <a:moveTo>
                    <a:pt x="0" y="0"/>
                  </a:moveTo>
                  <a:lnTo>
                    <a:pt x="50565" y="0"/>
                  </a:lnTo>
                  <a:lnTo>
                    <a:pt x="505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6076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5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36713" y="200025"/>
            <a:ext cx="13589353" cy="2048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391" dirty="0">
                <a:solidFill>
                  <a:srgbClr val="060762"/>
                </a:solidFill>
                <a:latin typeface="Inter Bold"/>
              </a:rPr>
              <a:t>Monitoraggio </a:t>
            </a:r>
            <a:r>
              <a:rPr lang="en-US" sz="5391" dirty="0" err="1">
                <a:solidFill>
                  <a:srgbClr val="C6AD5F"/>
                </a:solidFill>
                <a:latin typeface="Inter Bold"/>
              </a:rPr>
              <a:t>degli</a:t>
            </a:r>
            <a:r>
              <a:rPr lang="en-US" sz="5391" dirty="0">
                <a:solidFill>
                  <a:srgbClr val="C6AD5F"/>
                </a:solidFill>
                <a:latin typeface="Inter Bold"/>
              </a:rPr>
              <a:t> </a:t>
            </a:r>
            <a:r>
              <a:rPr lang="en-US" sz="5391" dirty="0" err="1">
                <a:solidFill>
                  <a:srgbClr val="C6AD5F"/>
                </a:solidFill>
                <a:latin typeface="Inter Bold"/>
              </a:rPr>
              <a:t>interventi</a:t>
            </a:r>
            <a:r>
              <a:rPr lang="en-US" sz="5391" dirty="0">
                <a:solidFill>
                  <a:srgbClr val="C6AD5F"/>
                </a:solidFill>
                <a:latin typeface="Inter Bold"/>
              </a:rPr>
              <a:t> PNRR/PNC</a:t>
            </a:r>
          </a:p>
          <a:p>
            <a:pPr algn="l"/>
            <a:r>
              <a:rPr lang="en-US" sz="2800" dirty="0">
                <a:solidFill>
                  <a:srgbClr val="C6AD5F"/>
                </a:solidFill>
                <a:latin typeface="Inter Bold"/>
              </a:rPr>
              <a:t>(</a:t>
            </a:r>
            <a:r>
              <a:rPr lang="en-US" sz="2800" dirty="0" err="1">
                <a:solidFill>
                  <a:srgbClr val="C6AD5F"/>
                </a:solidFill>
                <a:latin typeface="Inter Bold"/>
              </a:rPr>
              <a:t>alcune</a:t>
            </a:r>
            <a:r>
              <a:rPr lang="en-US" sz="2800" dirty="0">
                <a:solidFill>
                  <a:srgbClr val="C6AD5F"/>
                </a:solidFill>
                <a:latin typeface="Inter Bold"/>
              </a:rPr>
              <a:t> prime </a:t>
            </a:r>
            <a:r>
              <a:rPr lang="en-US" sz="2800" dirty="0" err="1">
                <a:solidFill>
                  <a:srgbClr val="C6AD5F"/>
                </a:solidFill>
                <a:latin typeface="Inter Bold"/>
              </a:rPr>
              <a:t>evidenze</a:t>
            </a:r>
            <a:r>
              <a:rPr lang="en-US" sz="2800" dirty="0">
                <a:solidFill>
                  <a:srgbClr val="C6AD5F"/>
                </a:solidFill>
                <a:latin typeface="Inter Bold"/>
              </a:rPr>
              <a:t>)</a:t>
            </a:r>
          </a:p>
          <a:p>
            <a:pPr algn="l">
              <a:lnSpc>
                <a:spcPts val="6469"/>
              </a:lnSpc>
            </a:pPr>
            <a:endParaRPr lang="en-US" sz="5391" dirty="0">
              <a:solidFill>
                <a:srgbClr val="C6AD5F"/>
              </a:solidFill>
              <a:latin typeface="Inter Bold"/>
            </a:endParaRP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7AD06B7E-BDC9-4B25-8DEC-1D33DBD40593}"/>
              </a:ext>
            </a:extLst>
          </p:cNvPr>
          <p:cNvSpPr txBox="1"/>
          <p:nvPr/>
        </p:nvSpPr>
        <p:spPr>
          <a:xfrm>
            <a:off x="641064" y="2011424"/>
            <a:ext cx="63246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>
                <a:solidFill>
                  <a:srgbClr val="C6AD5F"/>
                </a:solidFill>
                <a:latin typeface="Inter Bold"/>
              </a:rPr>
              <a:t>VI </a:t>
            </a:r>
            <a:r>
              <a:rPr lang="en-US" sz="4000" dirty="0" err="1">
                <a:solidFill>
                  <a:srgbClr val="C6AD5F"/>
                </a:solidFill>
                <a:latin typeface="Inter Bold"/>
              </a:rPr>
              <a:t>bimestere</a:t>
            </a:r>
            <a:r>
              <a:rPr lang="en-US" sz="4000" dirty="0">
                <a:solidFill>
                  <a:srgbClr val="C6AD5F"/>
                </a:solidFill>
                <a:latin typeface="Inter Bold"/>
              </a:rPr>
              <a:t> 2023 </a:t>
            </a: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0C686F21-6D21-47DB-A234-192412330CB2}"/>
              </a:ext>
            </a:extLst>
          </p:cNvPr>
          <p:cNvSpPr txBox="1"/>
          <p:nvPr/>
        </p:nvSpPr>
        <p:spPr>
          <a:xfrm>
            <a:off x="12097369" y="1927922"/>
            <a:ext cx="643855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dirty="0">
                <a:solidFill>
                  <a:srgbClr val="C6AD5F"/>
                </a:solidFill>
                <a:latin typeface="Inter Bold"/>
              </a:rPr>
              <a:t>I </a:t>
            </a:r>
            <a:r>
              <a:rPr lang="en-US" sz="4000" dirty="0" err="1">
                <a:solidFill>
                  <a:srgbClr val="C6AD5F"/>
                </a:solidFill>
                <a:latin typeface="Inter Bold"/>
              </a:rPr>
              <a:t>quadrimestre</a:t>
            </a:r>
            <a:r>
              <a:rPr lang="en-US" sz="4000" dirty="0">
                <a:solidFill>
                  <a:srgbClr val="C6AD5F"/>
                </a:solidFill>
                <a:latin typeface="Inter Bold"/>
              </a:rPr>
              <a:t> 2024 </a:t>
            </a: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id="{3B8DF61B-2A42-4B00-91D4-44E74D44A7CB}"/>
              </a:ext>
            </a:extLst>
          </p:cNvPr>
          <p:cNvSpPr txBox="1"/>
          <p:nvPr/>
        </p:nvSpPr>
        <p:spPr>
          <a:xfrm>
            <a:off x="705688" y="3258737"/>
            <a:ext cx="6240115" cy="548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800" dirty="0">
                <a:solidFill>
                  <a:srgbClr val="C6AD5F"/>
                </a:solidFill>
                <a:latin typeface="Inter Bold"/>
              </a:rPr>
              <a:t>1159</a:t>
            </a:r>
            <a:r>
              <a:rPr lang="en-US" sz="3000" dirty="0">
                <a:solidFill>
                  <a:srgbClr val="060762"/>
                </a:solidFill>
                <a:latin typeface="Open Sans Bold"/>
              </a:rPr>
              <a:t>           </a:t>
            </a:r>
            <a:r>
              <a:rPr lang="en-US" sz="3000" dirty="0" err="1">
                <a:solidFill>
                  <a:srgbClr val="060762"/>
                </a:solidFill>
                <a:latin typeface="Open Sans Bold"/>
              </a:rPr>
              <a:t>Progetti</a:t>
            </a:r>
            <a:r>
              <a:rPr lang="en-US" sz="3000" dirty="0">
                <a:solidFill>
                  <a:srgbClr val="060762"/>
                </a:solidFill>
                <a:latin typeface="Open Sans Bold"/>
              </a:rPr>
              <a:t> </a:t>
            </a:r>
            <a:r>
              <a:rPr lang="en-US" sz="2400" dirty="0">
                <a:solidFill>
                  <a:srgbClr val="060762"/>
                </a:solidFill>
                <a:latin typeface="Open Sans Bold"/>
              </a:rPr>
              <a:t>(72% </a:t>
            </a:r>
            <a:r>
              <a:rPr lang="en-US" sz="2400" dirty="0" err="1">
                <a:solidFill>
                  <a:srgbClr val="060762"/>
                </a:solidFill>
                <a:latin typeface="Open Sans Bold"/>
              </a:rPr>
              <a:t>Comuni</a:t>
            </a:r>
            <a:r>
              <a:rPr lang="en-US" sz="3000" dirty="0">
                <a:solidFill>
                  <a:srgbClr val="060762"/>
                </a:solidFill>
                <a:latin typeface="Open Sans Bold"/>
              </a:rPr>
              <a:t>) </a:t>
            </a:r>
          </a:p>
        </p:txBody>
      </p:sp>
      <p:sp>
        <p:nvSpPr>
          <p:cNvPr id="47" name="TextBox 24">
            <a:extLst>
              <a:ext uri="{FF2B5EF4-FFF2-40B4-BE49-F238E27FC236}">
                <a16:creationId xmlns:a16="http://schemas.microsoft.com/office/drawing/2014/main" id="{5093855F-790F-4590-A16F-8A9AE66FECE6}"/>
              </a:ext>
            </a:extLst>
          </p:cNvPr>
          <p:cNvSpPr txBox="1"/>
          <p:nvPr/>
        </p:nvSpPr>
        <p:spPr>
          <a:xfrm>
            <a:off x="884264" y="4093563"/>
            <a:ext cx="6606209" cy="548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800" dirty="0">
                <a:solidFill>
                  <a:srgbClr val="C6AD5F"/>
                </a:solidFill>
                <a:latin typeface="Inter Bold"/>
              </a:rPr>
              <a:t>542,91 </a:t>
            </a:r>
            <a:r>
              <a:rPr lang="en-US" sz="3000" dirty="0">
                <a:solidFill>
                  <a:srgbClr val="060762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060762"/>
                </a:solidFill>
                <a:latin typeface="Open Sans Bold"/>
              </a:rPr>
              <a:t>Mln</a:t>
            </a:r>
            <a:r>
              <a:rPr lang="en-US" sz="3000" dirty="0">
                <a:solidFill>
                  <a:srgbClr val="060762"/>
                </a:solidFill>
                <a:latin typeface="Open Sans Bold"/>
              </a:rPr>
              <a:t> €</a:t>
            </a:r>
          </a:p>
        </p:txBody>
      </p:sp>
      <p:sp>
        <p:nvSpPr>
          <p:cNvPr id="48" name="TextBox 24">
            <a:extLst>
              <a:ext uri="{FF2B5EF4-FFF2-40B4-BE49-F238E27FC236}">
                <a16:creationId xmlns:a16="http://schemas.microsoft.com/office/drawing/2014/main" id="{21AD0FB3-E332-4C36-9E45-4428A4A8126E}"/>
              </a:ext>
            </a:extLst>
          </p:cNvPr>
          <p:cNvSpPr txBox="1"/>
          <p:nvPr/>
        </p:nvSpPr>
        <p:spPr>
          <a:xfrm>
            <a:off x="1548903" y="5819825"/>
            <a:ext cx="6662532" cy="49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 dirty="0">
                <a:solidFill>
                  <a:srgbClr val="C6AD5F"/>
                </a:solidFill>
                <a:latin typeface="Inter Bold"/>
              </a:rPr>
              <a:t>396,48 </a:t>
            </a:r>
            <a:r>
              <a:rPr lang="en-US" sz="2800" dirty="0">
                <a:solidFill>
                  <a:srgbClr val="060762"/>
                </a:solidFill>
                <a:latin typeface="Open Sans Bold"/>
              </a:rPr>
              <a:t>   </a:t>
            </a:r>
            <a:r>
              <a:rPr lang="en-US" sz="2800" dirty="0" err="1">
                <a:solidFill>
                  <a:srgbClr val="060762"/>
                </a:solidFill>
                <a:latin typeface="Open Sans Bold"/>
              </a:rPr>
              <a:t>Mln</a:t>
            </a:r>
            <a:r>
              <a:rPr lang="en-US" sz="2800" dirty="0">
                <a:solidFill>
                  <a:srgbClr val="060762"/>
                </a:solidFill>
                <a:latin typeface="Open Sans Bold"/>
              </a:rPr>
              <a:t> € PNRR/PNC </a:t>
            </a:r>
          </a:p>
        </p:txBody>
      </p:sp>
      <p:sp>
        <p:nvSpPr>
          <p:cNvPr id="49" name="TextBox 24">
            <a:extLst>
              <a:ext uri="{FF2B5EF4-FFF2-40B4-BE49-F238E27FC236}">
                <a16:creationId xmlns:a16="http://schemas.microsoft.com/office/drawing/2014/main" id="{457B7ADE-910B-487E-85CD-FACFAFB6724F}"/>
              </a:ext>
            </a:extLst>
          </p:cNvPr>
          <p:cNvSpPr txBox="1"/>
          <p:nvPr/>
        </p:nvSpPr>
        <p:spPr>
          <a:xfrm>
            <a:off x="1552216" y="6280533"/>
            <a:ext cx="6662532" cy="49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 dirty="0">
                <a:solidFill>
                  <a:srgbClr val="C6AD5F"/>
                </a:solidFill>
                <a:latin typeface="Inter Bold"/>
              </a:rPr>
              <a:t>146,44 </a:t>
            </a:r>
            <a:r>
              <a:rPr lang="en-US" sz="2800" dirty="0">
                <a:solidFill>
                  <a:srgbClr val="060762"/>
                </a:solidFill>
                <a:latin typeface="Open Sans Bold"/>
              </a:rPr>
              <a:t>   </a:t>
            </a:r>
            <a:r>
              <a:rPr lang="en-US" sz="2800" dirty="0" err="1">
                <a:solidFill>
                  <a:srgbClr val="060762"/>
                </a:solidFill>
                <a:latin typeface="Open Sans Bold"/>
              </a:rPr>
              <a:t>Mln</a:t>
            </a:r>
            <a:r>
              <a:rPr lang="en-US" sz="2800" dirty="0">
                <a:solidFill>
                  <a:srgbClr val="060762"/>
                </a:solidFill>
                <a:latin typeface="Open Sans Bold"/>
              </a:rPr>
              <a:t> € Co-</a:t>
            </a:r>
            <a:r>
              <a:rPr lang="en-US" sz="2800" dirty="0" err="1">
                <a:solidFill>
                  <a:srgbClr val="060762"/>
                </a:solidFill>
                <a:latin typeface="Open Sans Bold"/>
              </a:rPr>
              <a:t>finanziati</a:t>
            </a:r>
            <a:endParaRPr lang="en-US" sz="2800" dirty="0">
              <a:solidFill>
                <a:srgbClr val="060762"/>
              </a:solidFill>
              <a:latin typeface="Open Sans Bold"/>
            </a:endParaRPr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43F71BED-D23F-44B0-AA4D-8424ABC2F9E9}"/>
              </a:ext>
            </a:extLst>
          </p:cNvPr>
          <p:cNvSpPr/>
          <p:nvPr/>
        </p:nvSpPr>
        <p:spPr>
          <a:xfrm rot="5583689">
            <a:off x="4452936" y="4469802"/>
            <a:ext cx="1257577" cy="933689"/>
          </a:xfrm>
          <a:custGeom>
            <a:avLst/>
            <a:gdLst/>
            <a:ahLst/>
            <a:cxnLst/>
            <a:rect l="l" t="t" r="r" b="b"/>
            <a:pathLst>
              <a:path w="1430727" h="1141980">
                <a:moveTo>
                  <a:pt x="0" y="1141980"/>
                </a:moveTo>
                <a:lnTo>
                  <a:pt x="1430727" y="1141980"/>
                </a:lnTo>
                <a:lnTo>
                  <a:pt x="1430727" y="0"/>
                </a:lnTo>
                <a:lnTo>
                  <a:pt x="0" y="0"/>
                </a:lnTo>
                <a:lnTo>
                  <a:pt x="0" y="11419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2" name="TextBox 24">
            <a:extLst>
              <a:ext uri="{FF2B5EF4-FFF2-40B4-BE49-F238E27FC236}">
                <a16:creationId xmlns:a16="http://schemas.microsoft.com/office/drawing/2014/main" id="{81F75026-3DE5-4968-AFDA-044CDE06ED54}"/>
              </a:ext>
            </a:extLst>
          </p:cNvPr>
          <p:cNvSpPr txBox="1"/>
          <p:nvPr/>
        </p:nvSpPr>
        <p:spPr>
          <a:xfrm>
            <a:off x="7070014" y="1567332"/>
            <a:ext cx="3886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>
                <a:solidFill>
                  <a:srgbClr val="060762"/>
                </a:solidFill>
                <a:latin typeface="Open Sans Bold"/>
              </a:rPr>
              <a:t>D.L. 19 </a:t>
            </a:r>
            <a:br>
              <a:rPr lang="en-US" sz="3000" dirty="0">
                <a:solidFill>
                  <a:srgbClr val="060762"/>
                </a:solidFill>
                <a:latin typeface="Open Sans Bold"/>
              </a:rPr>
            </a:br>
            <a:r>
              <a:rPr lang="en-US" sz="3000" dirty="0">
                <a:solidFill>
                  <a:srgbClr val="060762"/>
                </a:solidFill>
                <a:latin typeface="Open Sans Bold"/>
              </a:rPr>
              <a:t>2 </a:t>
            </a:r>
            <a:r>
              <a:rPr lang="en-US" sz="3000" dirty="0" err="1">
                <a:solidFill>
                  <a:srgbClr val="060762"/>
                </a:solidFill>
                <a:latin typeface="Open Sans Bold"/>
              </a:rPr>
              <a:t>marzo</a:t>
            </a:r>
            <a:r>
              <a:rPr lang="en-US" sz="3000" dirty="0">
                <a:solidFill>
                  <a:srgbClr val="060762"/>
                </a:solidFill>
                <a:latin typeface="Open Sans Bold"/>
              </a:rPr>
              <a:t> 2024 </a:t>
            </a:r>
          </a:p>
        </p:txBody>
      </p:sp>
      <p:sp>
        <p:nvSpPr>
          <p:cNvPr id="53" name="TextBox 24">
            <a:extLst>
              <a:ext uri="{FF2B5EF4-FFF2-40B4-BE49-F238E27FC236}">
                <a16:creationId xmlns:a16="http://schemas.microsoft.com/office/drawing/2014/main" id="{554DB4CF-3A41-41D6-A793-0834367FAE5F}"/>
              </a:ext>
            </a:extLst>
          </p:cNvPr>
          <p:cNvSpPr txBox="1"/>
          <p:nvPr/>
        </p:nvSpPr>
        <p:spPr>
          <a:xfrm>
            <a:off x="12097369" y="2966573"/>
            <a:ext cx="3886200" cy="566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800" dirty="0">
                <a:solidFill>
                  <a:srgbClr val="C6AD5F"/>
                </a:solidFill>
                <a:latin typeface="Inter Bold"/>
              </a:rPr>
              <a:t>813    </a:t>
            </a:r>
            <a:r>
              <a:rPr lang="en-US" sz="3000" dirty="0">
                <a:solidFill>
                  <a:srgbClr val="060762"/>
                </a:solidFill>
                <a:latin typeface="Open Sans Bold"/>
              </a:rPr>
              <a:t>   </a:t>
            </a:r>
            <a:r>
              <a:rPr lang="en-US" sz="3000" dirty="0" err="1">
                <a:solidFill>
                  <a:srgbClr val="060762"/>
                </a:solidFill>
                <a:latin typeface="Open Sans Bold"/>
              </a:rPr>
              <a:t>progetti</a:t>
            </a:r>
            <a:endParaRPr lang="en-US" sz="3000" dirty="0">
              <a:solidFill>
                <a:srgbClr val="060762"/>
              </a:solidFill>
              <a:latin typeface="Open Sans Bold"/>
            </a:endParaRPr>
          </a:p>
        </p:txBody>
      </p:sp>
      <p:sp>
        <p:nvSpPr>
          <p:cNvPr id="54" name="TextBox 24">
            <a:extLst>
              <a:ext uri="{FF2B5EF4-FFF2-40B4-BE49-F238E27FC236}">
                <a16:creationId xmlns:a16="http://schemas.microsoft.com/office/drawing/2014/main" id="{800B9185-11A4-4783-84E1-F65F7FDA50AD}"/>
              </a:ext>
            </a:extLst>
          </p:cNvPr>
          <p:cNvSpPr txBox="1"/>
          <p:nvPr/>
        </p:nvSpPr>
        <p:spPr>
          <a:xfrm>
            <a:off x="12097369" y="3890141"/>
            <a:ext cx="6606209" cy="548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800" dirty="0">
                <a:solidFill>
                  <a:srgbClr val="C6AD5F"/>
                </a:solidFill>
                <a:latin typeface="Inter Bold"/>
              </a:rPr>
              <a:t>492,10</a:t>
            </a:r>
            <a:r>
              <a:rPr lang="en-US" sz="3000" dirty="0">
                <a:solidFill>
                  <a:srgbClr val="060762"/>
                </a:solidFill>
                <a:latin typeface="Open Sans Bold"/>
              </a:rPr>
              <a:t>   </a:t>
            </a:r>
            <a:r>
              <a:rPr lang="en-US" sz="3000" dirty="0" err="1">
                <a:solidFill>
                  <a:srgbClr val="060762"/>
                </a:solidFill>
                <a:latin typeface="Open Sans Bold"/>
              </a:rPr>
              <a:t>Mln</a:t>
            </a:r>
            <a:r>
              <a:rPr lang="en-US" sz="3000" dirty="0">
                <a:solidFill>
                  <a:srgbClr val="060762"/>
                </a:solidFill>
                <a:latin typeface="Open Sans Bold"/>
              </a:rPr>
              <a:t> €</a:t>
            </a:r>
          </a:p>
        </p:txBody>
      </p:sp>
      <p:sp>
        <p:nvSpPr>
          <p:cNvPr id="55" name="TextBox 24">
            <a:extLst>
              <a:ext uri="{FF2B5EF4-FFF2-40B4-BE49-F238E27FC236}">
                <a16:creationId xmlns:a16="http://schemas.microsoft.com/office/drawing/2014/main" id="{880C5460-07DE-474D-97EC-FFADB1471B44}"/>
              </a:ext>
            </a:extLst>
          </p:cNvPr>
          <p:cNvSpPr txBox="1"/>
          <p:nvPr/>
        </p:nvSpPr>
        <p:spPr>
          <a:xfrm>
            <a:off x="12111460" y="5472704"/>
            <a:ext cx="6662532" cy="49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 dirty="0">
                <a:solidFill>
                  <a:srgbClr val="C6AD5F"/>
                </a:solidFill>
                <a:latin typeface="Inter Bold"/>
              </a:rPr>
              <a:t>354,68 </a:t>
            </a:r>
            <a:r>
              <a:rPr lang="en-US" sz="2800" dirty="0">
                <a:solidFill>
                  <a:srgbClr val="060762"/>
                </a:solidFill>
                <a:latin typeface="Open Sans Bold"/>
              </a:rPr>
              <a:t>   </a:t>
            </a:r>
            <a:r>
              <a:rPr lang="en-US" sz="2800" dirty="0" err="1">
                <a:solidFill>
                  <a:srgbClr val="060762"/>
                </a:solidFill>
                <a:latin typeface="Open Sans Bold"/>
              </a:rPr>
              <a:t>Mln</a:t>
            </a:r>
            <a:r>
              <a:rPr lang="en-US" sz="2800" dirty="0">
                <a:solidFill>
                  <a:srgbClr val="060762"/>
                </a:solidFill>
                <a:latin typeface="Open Sans Bold"/>
              </a:rPr>
              <a:t> € PNRR/PNC </a:t>
            </a:r>
          </a:p>
        </p:txBody>
      </p:sp>
      <p:sp>
        <p:nvSpPr>
          <p:cNvPr id="56" name="TextBox 24">
            <a:extLst>
              <a:ext uri="{FF2B5EF4-FFF2-40B4-BE49-F238E27FC236}">
                <a16:creationId xmlns:a16="http://schemas.microsoft.com/office/drawing/2014/main" id="{EA4EDB8D-FE04-429B-8B19-847268DF4108}"/>
              </a:ext>
            </a:extLst>
          </p:cNvPr>
          <p:cNvSpPr txBox="1"/>
          <p:nvPr/>
        </p:nvSpPr>
        <p:spPr>
          <a:xfrm>
            <a:off x="12097369" y="6016175"/>
            <a:ext cx="6662532" cy="49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 dirty="0">
                <a:solidFill>
                  <a:srgbClr val="C6AD5F"/>
                </a:solidFill>
                <a:latin typeface="Inter Bold"/>
              </a:rPr>
              <a:t>137,42 </a:t>
            </a:r>
            <a:r>
              <a:rPr lang="en-US" sz="2800" dirty="0">
                <a:solidFill>
                  <a:srgbClr val="060762"/>
                </a:solidFill>
                <a:latin typeface="Open Sans Bold"/>
              </a:rPr>
              <a:t>    </a:t>
            </a:r>
            <a:r>
              <a:rPr lang="en-US" sz="2800" dirty="0" err="1">
                <a:solidFill>
                  <a:srgbClr val="060762"/>
                </a:solidFill>
                <a:latin typeface="Open Sans Bold"/>
              </a:rPr>
              <a:t>Mln</a:t>
            </a:r>
            <a:r>
              <a:rPr lang="en-US" sz="2800" dirty="0">
                <a:solidFill>
                  <a:srgbClr val="060762"/>
                </a:solidFill>
                <a:latin typeface="Open Sans Bold"/>
              </a:rPr>
              <a:t> € Co-</a:t>
            </a:r>
            <a:r>
              <a:rPr lang="en-US" sz="2800" dirty="0" err="1">
                <a:solidFill>
                  <a:srgbClr val="060762"/>
                </a:solidFill>
                <a:latin typeface="Open Sans Bold"/>
              </a:rPr>
              <a:t>finanziati</a:t>
            </a:r>
            <a:endParaRPr lang="en-US" sz="2800" dirty="0">
              <a:solidFill>
                <a:srgbClr val="060762"/>
              </a:solidFill>
              <a:latin typeface="Open Sans Bold"/>
            </a:endParaRPr>
          </a:p>
        </p:txBody>
      </p:sp>
      <p:sp>
        <p:nvSpPr>
          <p:cNvPr id="57" name="Freeform 6">
            <a:extLst>
              <a:ext uri="{FF2B5EF4-FFF2-40B4-BE49-F238E27FC236}">
                <a16:creationId xmlns:a16="http://schemas.microsoft.com/office/drawing/2014/main" id="{EAED3F60-4D2A-4345-BC67-0BD9FBBA9659}"/>
              </a:ext>
            </a:extLst>
          </p:cNvPr>
          <p:cNvSpPr/>
          <p:nvPr/>
        </p:nvSpPr>
        <p:spPr>
          <a:xfrm rot="5583689">
            <a:off x="15904019" y="4219452"/>
            <a:ext cx="997091" cy="785861"/>
          </a:xfrm>
          <a:custGeom>
            <a:avLst/>
            <a:gdLst/>
            <a:ahLst/>
            <a:cxnLst/>
            <a:rect l="l" t="t" r="r" b="b"/>
            <a:pathLst>
              <a:path w="1430727" h="1141980">
                <a:moveTo>
                  <a:pt x="0" y="1141980"/>
                </a:moveTo>
                <a:lnTo>
                  <a:pt x="1430727" y="1141980"/>
                </a:lnTo>
                <a:lnTo>
                  <a:pt x="1430727" y="0"/>
                </a:lnTo>
                <a:lnTo>
                  <a:pt x="0" y="0"/>
                </a:lnTo>
                <a:lnTo>
                  <a:pt x="0" y="11419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AA6E3B4-BF84-4894-A383-D3DABBB1E497}"/>
              </a:ext>
            </a:extLst>
          </p:cNvPr>
          <p:cNvSpPr txBox="1"/>
          <p:nvPr/>
        </p:nvSpPr>
        <p:spPr>
          <a:xfrm>
            <a:off x="6508410" y="6375489"/>
            <a:ext cx="2504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60762"/>
                </a:solidFill>
                <a:latin typeface="Open Sans Bold"/>
              </a:rPr>
              <a:t>(37%) </a:t>
            </a:r>
            <a:endParaRPr lang="it-IT" sz="24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4A62FB4-83E3-4D19-B9AA-93AA70F707E2}"/>
              </a:ext>
            </a:extLst>
          </p:cNvPr>
          <p:cNvSpPr txBox="1"/>
          <p:nvPr/>
        </p:nvSpPr>
        <p:spPr>
          <a:xfrm>
            <a:off x="15783296" y="3018991"/>
            <a:ext cx="2504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60762"/>
                </a:solidFill>
                <a:latin typeface="Open Sans Bold"/>
              </a:rPr>
              <a:t>(56% </a:t>
            </a:r>
            <a:r>
              <a:rPr lang="en-US" sz="2400" dirty="0" err="1">
                <a:solidFill>
                  <a:srgbClr val="060762"/>
                </a:solidFill>
                <a:latin typeface="Open Sans Bold"/>
              </a:rPr>
              <a:t>Comuni</a:t>
            </a:r>
            <a:r>
              <a:rPr lang="en-US" sz="2400" dirty="0">
                <a:solidFill>
                  <a:srgbClr val="060762"/>
                </a:solidFill>
                <a:latin typeface="Open Sans Bold"/>
              </a:rPr>
              <a:t>) </a:t>
            </a:r>
            <a:endParaRPr lang="it-IT" sz="24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B870445-ECA3-4A8D-844E-51EEC2E0537F}"/>
              </a:ext>
            </a:extLst>
          </p:cNvPr>
          <p:cNvSpPr txBox="1"/>
          <p:nvPr/>
        </p:nvSpPr>
        <p:spPr>
          <a:xfrm>
            <a:off x="17095406" y="6078317"/>
            <a:ext cx="2504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60762"/>
                </a:solidFill>
                <a:latin typeface="Open Sans Bold"/>
              </a:rPr>
              <a:t>(39%) </a:t>
            </a:r>
            <a:endParaRPr lang="it-IT" sz="2400" dirty="0"/>
          </a:p>
        </p:txBody>
      </p:sp>
      <p:sp>
        <p:nvSpPr>
          <p:cNvPr id="7" name="Freccia bidirezionale verticale 6">
            <a:extLst>
              <a:ext uri="{FF2B5EF4-FFF2-40B4-BE49-F238E27FC236}">
                <a16:creationId xmlns:a16="http://schemas.microsoft.com/office/drawing/2014/main" id="{09877D5A-2D65-4EF5-9ABB-2D2B2085C2E5}"/>
              </a:ext>
            </a:extLst>
          </p:cNvPr>
          <p:cNvSpPr/>
          <p:nvPr/>
        </p:nvSpPr>
        <p:spPr>
          <a:xfrm>
            <a:off x="8685084" y="2713486"/>
            <a:ext cx="652908" cy="4371845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E7C39638-5767-4745-BE79-F6A57068EE1D}"/>
              </a:ext>
            </a:extLst>
          </p:cNvPr>
          <p:cNvSpPr txBox="1"/>
          <p:nvPr/>
        </p:nvSpPr>
        <p:spPr>
          <a:xfrm>
            <a:off x="7053449" y="8240857"/>
            <a:ext cx="6662532" cy="49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 dirty="0">
                <a:solidFill>
                  <a:srgbClr val="C6AD5F"/>
                </a:solidFill>
                <a:latin typeface="Inter Bold"/>
              </a:rPr>
              <a:t>-346 </a:t>
            </a:r>
            <a:r>
              <a:rPr lang="en-US" sz="2800" dirty="0">
                <a:solidFill>
                  <a:srgbClr val="060762"/>
                </a:solidFill>
                <a:latin typeface="Open Sans Bold"/>
              </a:rPr>
              <a:t>   </a:t>
            </a:r>
            <a:r>
              <a:rPr lang="en-US" sz="2800" dirty="0" err="1">
                <a:solidFill>
                  <a:srgbClr val="060762"/>
                </a:solidFill>
                <a:latin typeface="Open Sans Bold"/>
              </a:rPr>
              <a:t>Progetti</a:t>
            </a:r>
            <a:endParaRPr lang="en-US" sz="2800" dirty="0">
              <a:solidFill>
                <a:srgbClr val="060762"/>
              </a:solidFill>
              <a:latin typeface="Open Sans Bold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B4E056F4-E685-4B38-8029-324095225DA4}"/>
              </a:ext>
            </a:extLst>
          </p:cNvPr>
          <p:cNvSpPr txBox="1"/>
          <p:nvPr/>
        </p:nvSpPr>
        <p:spPr>
          <a:xfrm>
            <a:off x="7053449" y="8859155"/>
            <a:ext cx="6662532" cy="49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 dirty="0">
                <a:solidFill>
                  <a:srgbClr val="C6AD5F"/>
                </a:solidFill>
                <a:latin typeface="Inter Bold"/>
              </a:rPr>
              <a:t>-50,81</a:t>
            </a:r>
            <a:r>
              <a:rPr lang="en-US" sz="2800" dirty="0">
                <a:solidFill>
                  <a:srgbClr val="060762"/>
                </a:solidFill>
                <a:latin typeface="Open Sans Bold"/>
              </a:rPr>
              <a:t> </a:t>
            </a:r>
            <a:r>
              <a:rPr lang="en-US" sz="2800" dirty="0" err="1">
                <a:solidFill>
                  <a:srgbClr val="060762"/>
                </a:solidFill>
                <a:latin typeface="Open Sans Bold"/>
              </a:rPr>
              <a:t>Mln</a:t>
            </a:r>
            <a:r>
              <a:rPr lang="en-US" sz="2800" dirty="0">
                <a:solidFill>
                  <a:srgbClr val="060762"/>
                </a:solidFill>
                <a:latin typeface="Open Sans Bold"/>
              </a:rPr>
              <a:t> €</a:t>
            </a:r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FB94A153-A032-4FD4-A645-AD95C09C8EC8}"/>
              </a:ext>
            </a:extLst>
          </p:cNvPr>
          <p:cNvSpPr/>
          <p:nvPr/>
        </p:nvSpPr>
        <p:spPr>
          <a:xfrm>
            <a:off x="10047603" y="8240857"/>
            <a:ext cx="304800" cy="1354724"/>
          </a:xfrm>
          <a:prstGeom prst="rightBrace">
            <a:avLst/>
          </a:prstGeom>
          <a:ln>
            <a:solidFill>
              <a:srgbClr val="C6AD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6EAE88C0-2B15-4B5F-8640-CDA055D53D0F}"/>
              </a:ext>
            </a:extLst>
          </p:cNvPr>
          <p:cNvSpPr txBox="1"/>
          <p:nvPr/>
        </p:nvSpPr>
        <p:spPr>
          <a:xfrm>
            <a:off x="10689515" y="8519755"/>
            <a:ext cx="553052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400" dirty="0">
                <a:solidFill>
                  <a:srgbClr val="060762"/>
                </a:solidFill>
                <a:latin typeface="Open Sans Bold"/>
              </a:rPr>
              <a:t>SONO PRINCIPALMENTE</a:t>
            </a:r>
          </a:p>
          <a:p>
            <a:pPr algn="l"/>
            <a:r>
              <a:rPr lang="en-US" sz="2400" dirty="0">
                <a:solidFill>
                  <a:srgbClr val="060762"/>
                </a:solidFill>
                <a:latin typeface="Open Sans Bold"/>
              </a:rPr>
              <a:t> INTERVENTI COMUNALI</a:t>
            </a: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4DA4F868-AD7C-4C29-AE99-3877A49EEB47}"/>
              </a:ext>
            </a:extLst>
          </p:cNvPr>
          <p:cNvSpPr txBox="1"/>
          <p:nvPr/>
        </p:nvSpPr>
        <p:spPr>
          <a:xfrm>
            <a:off x="8211435" y="7497736"/>
            <a:ext cx="6662532" cy="49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 dirty="0">
                <a:solidFill>
                  <a:srgbClr val="060762"/>
                </a:solidFill>
                <a:latin typeface="Open Sans Bold"/>
              </a:rPr>
              <a:t>VARIAZIONE</a:t>
            </a: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7C5AADC1-6534-4205-B8AB-70B3B10CFA30}"/>
              </a:ext>
            </a:extLst>
          </p:cNvPr>
          <p:cNvSpPr/>
          <p:nvPr/>
        </p:nvSpPr>
        <p:spPr>
          <a:xfrm rot="5400000">
            <a:off x="700654" y="8663649"/>
            <a:ext cx="1354724" cy="1117242"/>
          </a:xfrm>
          <a:custGeom>
            <a:avLst/>
            <a:gdLst/>
            <a:ahLst/>
            <a:cxnLst/>
            <a:rect l="l" t="t" r="r" b="b"/>
            <a:pathLst>
              <a:path w="1354724" h="1117242">
                <a:moveTo>
                  <a:pt x="0" y="0"/>
                </a:moveTo>
                <a:lnTo>
                  <a:pt x="1354724" y="0"/>
                </a:lnTo>
                <a:lnTo>
                  <a:pt x="1354724" y="1117242"/>
                </a:lnTo>
                <a:lnTo>
                  <a:pt x="0" y="1117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2371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014676" cy="10287000"/>
            <a:chOff x="0" y="0"/>
            <a:chExt cx="184748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7487" cy="2709333"/>
            </a:xfrm>
            <a:custGeom>
              <a:avLst/>
              <a:gdLst/>
              <a:ahLst/>
              <a:cxnLst/>
              <a:rect l="l" t="t" r="r" b="b"/>
              <a:pathLst>
                <a:path w="1847487" h="2709333">
                  <a:moveTo>
                    <a:pt x="0" y="0"/>
                  </a:moveTo>
                  <a:lnTo>
                    <a:pt x="1847487" y="0"/>
                  </a:lnTo>
                  <a:lnTo>
                    <a:pt x="184748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6AD5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847487" cy="275695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l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91989" cy="10287000"/>
            <a:chOff x="0" y="0"/>
            <a:chExt cx="50565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565" cy="2709333"/>
            </a:xfrm>
            <a:custGeom>
              <a:avLst/>
              <a:gdLst/>
              <a:ahLst/>
              <a:cxnLst/>
              <a:rect l="l" t="t" r="r" b="b"/>
              <a:pathLst>
                <a:path w="50565" h="2709333">
                  <a:moveTo>
                    <a:pt x="0" y="0"/>
                  </a:moveTo>
                  <a:lnTo>
                    <a:pt x="50565" y="0"/>
                  </a:lnTo>
                  <a:lnTo>
                    <a:pt x="505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6076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5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3503382" y="6363110"/>
            <a:ext cx="6071312" cy="5007019"/>
          </a:xfrm>
          <a:custGeom>
            <a:avLst/>
            <a:gdLst/>
            <a:ahLst/>
            <a:cxnLst/>
            <a:rect l="l" t="t" r="r" b="b"/>
            <a:pathLst>
              <a:path w="6071312" h="5007019">
                <a:moveTo>
                  <a:pt x="0" y="0"/>
                </a:moveTo>
                <a:lnTo>
                  <a:pt x="6071313" y="0"/>
                </a:lnTo>
                <a:lnTo>
                  <a:pt x="6071313" y="5007019"/>
                </a:lnTo>
                <a:lnTo>
                  <a:pt x="0" y="5007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344079" y="3516388"/>
            <a:ext cx="9228999" cy="234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</a:pPr>
            <a:r>
              <a:rPr lang="en-US" sz="7699">
                <a:solidFill>
                  <a:srgbClr val="272323"/>
                </a:solidFill>
                <a:latin typeface="Inter Bold"/>
              </a:rPr>
              <a:t>Grazie per l’attenzione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719</Words>
  <Application>Microsoft Office PowerPoint</Application>
  <PresentationFormat>Personalizzato</PresentationFormat>
  <Paragraphs>145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Open Sans Bold</vt:lpstr>
      <vt:lpstr>Bobby Jones</vt:lpstr>
      <vt:lpstr>Inter</vt:lpstr>
      <vt:lpstr>Arial</vt:lpstr>
      <vt:lpstr>Calibri</vt:lpstr>
      <vt:lpstr>Inter Bold</vt:lpstr>
      <vt:lpstr>Open Sans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Proposal Business Presentation in Black Gold White Simple Corporate Dark Style</dc:title>
  <dc:creator>Chantal PASQUETTAZ</dc:creator>
  <cp:lastModifiedBy>Chantal PASQUETTAZ</cp:lastModifiedBy>
  <cp:revision>32</cp:revision>
  <cp:lastPrinted>2024-07-01T12:44:13Z</cp:lastPrinted>
  <dcterms:created xsi:type="dcterms:W3CDTF">2006-08-16T00:00:00Z</dcterms:created>
  <dcterms:modified xsi:type="dcterms:W3CDTF">2024-07-02T07:48:56Z</dcterms:modified>
  <dc:identifier>DAGD5UKsxAY</dc:identifier>
</cp:coreProperties>
</file>